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9"/>
  </p:notesMasterIdLst>
  <p:sldIdLst>
    <p:sldId id="256" r:id="rId3"/>
    <p:sldId id="258" r:id="rId4"/>
    <p:sldId id="538" r:id="rId5"/>
    <p:sldId id="497" r:id="rId6"/>
    <p:sldId id="272" r:id="rId7"/>
    <p:sldId id="456" r:id="rId8"/>
    <p:sldId id="537" r:id="rId9"/>
    <p:sldId id="519" r:id="rId10"/>
    <p:sldId id="514" r:id="rId11"/>
    <p:sldId id="518" r:id="rId12"/>
    <p:sldId id="520" r:id="rId13"/>
    <p:sldId id="534" r:id="rId14"/>
    <p:sldId id="515" r:id="rId15"/>
    <p:sldId id="516" r:id="rId16"/>
    <p:sldId id="524" r:id="rId17"/>
    <p:sldId id="536" r:id="rId18"/>
    <p:sldId id="496" r:id="rId19"/>
    <p:sldId id="525" r:id="rId20"/>
    <p:sldId id="521" r:id="rId21"/>
    <p:sldId id="535" r:id="rId22"/>
    <p:sldId id="507" r:id="rId23"/>
    <p:sldId id="510" r:id="rId24"/>
    <p:sldId id="430" r:id="rId25"/>
    <p:sldId id="506" r:id="rId26"/>
    <p:sldId id="539" r:id="rId27"/>
    <p:sldId id="540" r:id="rId28"/>
    <p:sldId id="262" r:id="rId29"/>
    <p:sldId id="265" r:id="rId30"/>
    <p:sldId id="467" r:id="rId31"/>
    <p:sldId id="509" r:id="rId32"/>
    <p:sldId id="458" r:id="rId33"/>
    <p:sldId id="260" r:id="rId34"/>
    <p:sldId id="271" r:id="rId35"/>
    <p:sldId id="541" r:id="rId36"/>
    <p:sldId id="273" r:id="rId37"/>
    <p:sldId id="26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ADBE4E-5025-4563-A29F-88848FA3928B}">
          <p14:sldIdLst>
            <p14:sldId id="256"/>
            <p14:sldId id="258"/>
            <p14:sldId id="538"/>
            <p14:sldId id="497"/>
            <p14:sldId id="272"/>
            <p14:sldId id="456"/>
            <p14:sldId id="537"/>
            <p14:sldId id="519"/>
            <p14:sldId id="514"/>
            <p14:sldId id="518"/>
            <p14:sldId id="520"/>
            <p14:sldId id="534"/>
            <p14:sldId id="515"/>
            <p14:sldId id="516"/>
            <p14:sldId id="524"/>
            <p14:sldId id="536"/>
            <p14:sldId id="496"/>
            <p14:sldId id="525"/>
            <p14:sldId id="521"/>
            <p14:sldId id="535"/>
            <p14:sldId id="507"/>
            <p14:sldId id="510"/>
            <p14:sldId id="430"/>
            <p14:sldId id="506"/>
            <p14:sldId id="539"/>
            <p14:sldId id="540"/>
            <p14:sldId id="262"/>
            <p14:sldId id="265"/>
            <p14:sldId id="467"/>
            <p14:sldId id="509"/>
            <p14:sldId id="458"/>
            <p14:sldId id="260"/>
            <p14:sldId id="271"/>
            <p14:sldId id="541"/>
            <p14:sldId id="273"/>
            <p14:sldId id="261"/>
          </p14:sldIdLst>
        </p14:section>
        <p14:section name="Untitled Section" id="{3A62C1BD-1D0D-4473-82D5-799F2A653C2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3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65D2D-7E6E-409D-90F3-0C93D9A1E5E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E0524B-D92A-4479-9BA0-1CC3A6CECC2E}">
      <dgm:prSet/>
      <dgm:spPr/>
      <dgm:t>
        <a:bodyPr/>
        <a:lstStyle/>
        <a:p>
          <a:r>
            <a:rPr lang="en-US"/>
            <a:t>It can be associated with societies where all individuals are believed to have unique characteristics (Native American groups and Polynesia).</a:t>
          </a:r>
        </a:p>
      </dgm:t>
    </dgm:pt>
    <dgm:pt modelId="{6A95073D-266B-4587-B579-3F8DD2FEB3D8}" type="parTrans" cxnId="{C048C17B-F83E-4404-93AF-5173DFCA6C1E}">
      <dgm:prSet/>
      <dgm:spPr/>
      <dgm:t>
        <a:bodyPr/>
        <a:lstStyle/>
        <a:p>
          <a:endParaRPr lang="en-US"/>
        </a:p>
      </dgm:t>
    </dgm:pt>
    <dgm:pt modelId="{7385A92C-E49A-49DB-9DF6-138A023335C6}" type="sibTrans" cxnId="{C048C17B-F83E-4404-93AF-5173DFCA6C1E}">
      <dgm:prSet/>
      <dgm:spPr/>
      <dgm:t>
        <a:bodyPr/>
        <a:lstStyle/>
        <a:p>
          <a:endParaRPr lang="en-US"/>
        </a:p>
      </dgm:t>
    </dgm:pt>
    <dgm:pt modelId="{781527E9-16B8-4A4C-BC07-50E61E2F859B}">
      <dgm:prSet/>
      <dgm:spPr/>
      <dgm:t>
        <a:bodyPr/>
        <a:lstStyle/>
        <a:p>
          <a:r>
            <a:rPr lang="en-US"/>
            <a:t>It can be associated with societies where an individual’s public role is more important than the private one (Thailand).</a:t>
          </a:r>
        </a:p>
      </dgm:t>
    </dgm:pt>
    <dgm:pt modelId="{CB503576-8F14-4425-A3B4-7DE3B1F63ECC}" type="parTrans" cxnId="{1854B961-A15E-4F45-935C-790CC303B0C4}">
      <dgm:prSet/>
      <dgm:spPr/>
      <dgm:t>
        <a:bodyPr/>
        <a:lstStyle/>
        <a:p>
          <a:endParaRPr lang="en-US"/>
        </a:p>
      </dgm:t>
    </dgm:pt>
    <dgm:pt modelId="{20CC9B22-4E60-4B54-BCBC-C170DE174E2E}" type="sibTrans" cxnId="{1854B961-A15E-4F45-935C-790CC303B0C4}">
      <dgm:prSet/>
      <dgm:spPr/>
      <dgm:t>
        <a:bodyPr/>
        <a:lstStyle/>
        <a:p>
          <a:endParaRPr lang="en-US"/>
        </a:p>
      </dgm:t>
    </dgm:pt>
    <dgm:pt modelId="{859E7E9D-7C9B-4DC0-A868-5D9D5D6E9AB7}">
      <dgm:prSet/>
      <dgm:spPr/>
      <dgm:t>
        <a:bodyPr/>
        <a:lstStyle/>
        <a:p>
          <a:r>
            <a:rPr lang="en-US"/>
            <a:t>It can be associated with societies where there are ideologies that tolerate ambiguity (Hinduism).</a:t>
          </a:r>
        </a:p>
      </dgm:t>
    </dgm:pt>
    <dgm:pt modelId="{AC6891EE-0179-4F85-881C-930F8EDB15FC}" type="parTrans" cxnId="{9647FDB0-16DA-4DBD-89D6-9F4B903E3820}">
      <dgm:prSet/>
      <dgm:spPr/>
      <dgm:t>
        <a:bodyPr/>
        <a:lstStyle/>
        <a:p>
          <a:endParaRPr lang="en-US"/>
        </a:p>
      </dgm:t>
    </dgm:pt>
    <dgm:pt modelId="{15930D73-D8D2-4B0D-A3AE-5D945A34F49A}" type="sibTrans" cxnId="{9647FDB0-16DA-4DBD-89D6-9F4B903E3820}">
      <dgm:prSet/>
      <dgm:spPr/>
      <dgm:t>
        <a:bodyPr/>
        <a:lstStyle/>
        <a:p>
          <a:endParaRPr lang="en-US"/>
        </a:p>
      </dgm:t>
    </dgm:pt>
    <dgm:pt modelId="{696896F9-BE54-4D5D-BCC3-E64E6C484098}" type="pres">
      <dgm:prSet presAssocID="{E0D65D2D-7E6E-409D-90F3-0C93D9A1E5EA}" presName="linear" presStyleCnt="0">
        <dgm:presLayoutVars>
          <dgm:animLvl val="lvl"/>
          <dgm:resizeHandles val="exact"/>
        </dgm:presLayoutVars>
      </dgm:prSet>
      <dgm:spPr/>
    </dgm:pt>
    <dgm:pt modelId="{3422535E-4BD4-4AA7-9477-9355DAB43E71}" type="pres">
      <dgm:prSet presAssocID="{4CE0524B-D92A-4479-9BA0-1CC3A6CECC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0DF8B3-979C-4D75-9078-832F17528BED}" type="pres">
      <dgm:prSet presAssocID="{7385A92C-E49A-49DB-9DF6-138A023335C6}" presName="spacer" presStyleCnt="0"/>
      <dgm:spPr/>
    </dgm:pt>
    <dgm:pt modelId="{86EFC3DF-16DA-4532-A6AA-EA18A70FFF65}" type="pres">
      <dgm:prSet presAssocID="{781527E9-16B8-4A4C-BC07-50E61E2F85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FA53DC-8CA9-44A1-BD32-E75236EB92C5}" type="pres">
      <dgm:prSet presAssocID="{20CC9B22-4E60-4B54-BCBC-C170DE174E2E}" presName="spacer" presStyleCnt="0"/>
      <dgm:spPr/>
    </dgm:pt>
    <dgm:pt modelId="{4F13DEBA-F38E-4E11-A594-18533BD91A3E}" type="pres">
      <dgm:prSet presAssocID="{859E7E9D-7C9B-4DC0-A868-5D9D5D6E9AB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854B961-A15E-4F45-935C-790CC303B0C4}" srcId="{E0D65D2D-7E6E-409D-90F3-0C93D9A1E5EA}" destId="{781527E9-16B8-4A4C-BC07-50E61E2F859B}" srcOrd="1" destOrd="0" parTransId="{CB503576-8F14-4425-A3B4-7DE3B1F63ECC}" sibTransId="{20CC9B22-4E60-4B54-BCBC-C170DE174E2E}"/>
    <dgm:cxn modelId="{85D2A243-80D1-4DCA-8AE5-28E72F40A7EC}" type="presOf" srcId="{4CE0524B-D92A-4479-9BA0-1CC3A6CECC2E}" destId="{3422535E-4BD4-4AA7-9477-9355DAB43E71}" srcOrd="0" destOrd="0" presId="urn:microsoft.com/office/officeart/2005/8/layout/vList2"/>
    <dgm:cxn modelId="{7C2EC66B-C1CA-4AB0-81D3-2B14C4ADC74F}" type="presOf" srcId="{781527E9-16B8-4A4C-BC07-50E61E2F859B}" destId="{86EFC3DF-16DA-4532-A6AA-EA18A70FFF65}" srcOrd="0" destOrd="0" presId="urn:microsoft.com/office/officeart/2005/8/layout/vList2"/>
    <dgm:cxn modelId="{FA221971-7620-45D8-94CA-318AA4E4F555}" type="presOf" srcId="{859E7E9D-7C9B-4DC0-A868-5D9D5D6E9AB7}" destId="{4F13DEBA-F38E-4E11-A594-18533BD91A3E}" srcOrd="0" destOrd="0" presId="urn:microsoft.com/office/officeart/2005/8/layout/vList2"/>
    <dgm:cxn modelId="{C048C17B-F83E-4404-93AF-5173DFCA6C1E}" srcId="{E0D65D2D-7E6E-409D-90F3-0C93D9A1E5EA}" destId="{4CE0524B-D92A-4479-9BA0-1CC3A6CECC2E}" srcOrd="0" destOrd="0" parTransId="{6A95073D-266B-4587-B579-3F8DD2FEB3D8}" sibTransId="{7385A92C-E49A-49DB-9DF6-138A023335C6}"/>
    <dgm:cxn modelId="{9647FDB0-16DA-4DBD-89D6-9F4B903E3820}" srcId="{E0D65D2D-7E6E-409D-90F3-0C93D9A1E5EA}" destId="{859E7E9D-7C9B-4DC0-A868-5D9D5D6E9AB7}" srcOrd="2" destOrd="0" parTransId="{AC6891EE-0179-4F85-881C-930F8EDB15FC}" sibTransId="{15930D73-D8D2-4B0D-A3AE-5D945A34F49A}"/>
    <dgm:cxn modelId="{055602F8-4889-4381-9B4E-888F7B326A27}" type="presOf" srcId="{E0D65D2D-7E6E-409D-90F3-0C93D9A1E5EA}" destId="{696896F9-BE54-4D5D-BCC3-E64E6C484098}" srcOrd="0" destOrd="0" presId="urn:microsoft.com/office/officeart/2005/8/layout/vList2"/>
    <dgm:cxn modelId="{0A857867-D074-4325-A6EF-2346D0AC5D75}" type="presParOf" srcId="{696896F9-BE54-4D5D-BCC3-E64E6C484098}" destId="{3422535E-4BD4-4AA7-9477-9355DAB43E71}" srcOrd="0" destOrd="0" presId="urn:microsoft.com/office/officeart/2005/8/layout/vList2"/>
    <dgm:cxn modelId="{91795019-387B-469A-900B-594AC303DD3D}" type="presParOf" srcId="{696896F9-BE54-4D5D-BCC3-E64E6C484098}" destId="{530DF8B3-979C-4D75-9078-832F17528BED}" srcOrd="1" destOrd="0" presId="urn:microsoft.com/office/officeart/2005/8/layout/vList2"/>
    <dgm:cxn modelId="{C633AAD2-3940-4D12-9E2B-D9F8CD51BA8F}" type="presParOf" srcId="{696896F9-BE54-4D5D-BCC3-E64E6C484098}" destId="{86EFC3DF-16DA-4532-A6AA-EA18A70FFF65}" srcOrd="2" destOrd="0" presId="urn:microsoft.com/office/officeart/2005/8/layout/vList2"/>
    <dgm:cxn modelId="{89CF18F3-BEB6-496F-A1C0-548286740DC2}" type="presParOf" srcId="{696896F9-BE54-4D5D-BCC3-E64E6C484098}" destId="{03FA53DC-8CA9-44A1-BD32-E75236EB92C5}" srcOrd="3" destOrd="0" presId="urn:microsoft.com/office/officeart/2005/8/layout/vList2"/>
    <dgm:cxn modelId="{F6C837ED-2DB3-4A60-8E48-5676FE7067B6}" type="presParOf" srcId="{696896F9-BE54-4D5D-BCC3-E64E6C484098}" destId="{4F13DEBA-F38E-4E11-A594-18533BD91A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87128-C882-4380-899B-A174842A3A7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965116-9686-45C2-A739-68D2BCC113DD}">
      <dgm:prSet/>
      <dgm:spPr/>
      <dgm:t>
        <a:bodyPr/>
        <a:lstStyle/>
        <a:p>
          <a:r>
            <a:rPr lang="en-US"/>
            <a:t>It can be associated with societies where gender differentiation is high (Brazil).</a:t>
          </a:r>
        </a:p>
      </dgm:t>
    </dgm:pt>
    <dgm:pt modelId="{ADA331F3-333C-4DBC-ACA7-B3958205704B}" type="parTrans" cxnId="{18E9904E-DEEF-4CE5-895D-C2C888F2D48C}">
      <dgm:prSet/>
      <dgm:spPr/>
      <dgm:t>
        <a:bodyPr/>
        <a:lstStyle/>
        <a:p>
          <a:endParaRPr lang="en-US"/>
        </a:p>
      </dgm:t>
    </dgm:pt>
    <dgm:pt modelId="{D0648910-AF7B-4AC0-BD5D-F328E9900D4C}" type="sibTrans" cxnId="{18E9904E-DEEF-4CE5-895D-C2C888F2D48C}">
      <dgm:prSet/>
      <dgm:spPr/>
      <dgm:t>
        <a:bodyPr/>
        <a:lstStyle/>
        <a:p>
          <a:endParaRPr lang="en-US"/>
        </a:p>
      </dgm:t>
    </dgm:pt>
    <dgm:pt modelId="{AE191F63-DC19-42AA-B7A9-F9BEE21C6170}">
      <dgm:prSet/>
      <dgm:spPr/>
      <dgm:t>
        <a:bodyPr/>
        <a:lstStyle/>
        <a:p>
          <a:r>
            <a:rPr lang="en-US"/>
            <a:t>It can be associated with societies where transformation is highly valued between humans and animals (African and diasporic African cultures).</a:t>
          </a:r>
        </a:p>
      </dgm:t>
    </dgm:pt>
    <dgm:pt modelId="{07328AB0-3DDF-4248-8531-7F9236080C39}" type="parTrans" cxnId="{A02E7E7B-CA0A-4422-87E7-0D9AE5100E57}">
      <dgm:prSet/>
      <dgm:spPr/>
      <dgm:t>
        <a:bodyPr/>
        <a:lstStyle/>
        <a:p>
          <a:endParaRPr lang="en-US"/>
        </a:p>
      </dgm:t>
    </dgm:pt>
    <dgm:pt modelId="{818EAF25-66A9-4CDA-91AE-2B275FDE5BA9}" type="sibTrans" cxnId="{A02E7E7B-CA0A-4422-87E7-0D9AE5100E57}">
      <dgm:prSet/>
      <dgm:spPr/>
      <dgm:t>
        <a:bodyPr/>
        <a:lstStyle/>
        <a:p>
          <a:endParaRPr lang="en-US"/>
        </a:p>
      </dgm:t>
    </dgm:pt>
    <dgm:pt modelId="{71591022-579D-47C5-828E-BC83BD0471A3}">
      <dgm:prSet/>
      <dgm:spPr/>
      <dgm:t>
        <a:bodyPr/>
        <a:lstStyle/>
        <a:p>
          <a:r>
            <a:rPr lang="en-US"/>
            <a:t>It can be associated with societies where androgyny is considered sacred (Southeast Asia).</a:t>
          </a:r>
        </a:p>
      </dgm:t>
    </dgm:pt>
    <dgm:pt modelId="{082091C0-7BF6-44AC-8F7E-6394DAA696D1}" type="parTrans" cxnId="{8C07B0B9-ACC7-4F85-8694-A95A101945DE}">
      <dgm:prSet/>
      <dgm:spPr/>
      <dgm:t>
        <a:bodyPr/>
        <a:lstStyle/>
        <a:p>
          <a:endParaRPr lang="en-US"/>
        </a:p>
      </dgm:t>
    </dgm:pt>
    <dgm:pt modelId="{1BDF326F-E109-422E-9F20-C2CA3F4DBEE8}" type="sibTrans" cxnId="{8C07B0B9-ACC7-4F85-8694-A95A101945DE}">
      <dgm:prSet/>
      <dgm:spPr/>
      <dgm:t>
        <a:bodyPr/>
        <a:lstStyle/>
        <a:p>
          <a:endParaRPr lang="en-US"/>
        </a:p>
      </dgm:t>
    </dgm:pt>
    <dgm:pt modelId="{7C20D319-B65D-485B-9891-AECE74CEF329}">
      <dgm:prSet/>
      <dgm:spPr/>
      <dgm:t>
        <a:bodyPr/>
        <a:lstStyle/>
        <a:p>
          <a:r>
            <a:rPr lang="en-US"/>
            <a:t>It can be associated with societies where maintenance of the patrilineage is the highest concern (Ibo of Nigeria).</a:t>
          </a:r>
        </a:p>
      </dgm:t>
    </dgm:pt>
    <dgm:pt modelId="{71AD0974-FAE7-4215-A8EE-4CFD70823C00}" type="parTrans" cxnId="{73ECE7AA-493B-4E3C-8977-00BE6C1637FA}">
      <dgm:prSet/>
      <dgm:spPr/>
      <dgm:t>
        <a:bodyPr/>
        <a:lstStyle/>
        <a:p>
          <a:endParaRPr lang="en-US"/>
        </a:p>
      </dgm:t>
    </dgm:pt>
    <dgm:pt modelId="{3530366C-46ED-4ABB-A0EE-95A07953698D}" type="sibTrans" cxnId="{73ECE7AA-493B-4E3C-8977-00BE6C1637FA}">
      <dgm:prSet/>
      <dgm:spPr/>
      <dgm:t>
        <a:bodyPr/>
        <a:lstStyle/>
        <a:p>
          <a:endParaRPr lang="en-US"/>
        </a:p>
      </dgm:t>
    </dgm:pt>
    <dgm:pt modelId="{1D246194-1416-41BF-BAFA-E6811CD55445}" type="pres">
      <dgm:prSet presAssocID="{CC987128-C882-4380-899B-A174842A3A73}" presName="linear" presStyleCnt="0">
        <dgm:presLayoutVars>
          <dgm:animLvl val="lvl"/>
          <dgm:resizeHandles val="exact"/>
        </dgm:presLayoutVars>
      </dgm:prSet>
      <dgm:spPr/>
    </dgm:pt>
    <dgm:pt modelId="{B55EF4C3-7DBF-4D23-8C18-61FF66DE9335}" type="pres">
      <dgm:prSet presAssocID="{D9965116-9686-45C2-A739-68D2BCC113D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008DC58-6E4F-470B-9E16-BC23428B5BFF}" type="pres">
      <dgm:prSet presAssocID="{D0648910-AF7B-4AC0-BD5D-F328E9900D4C}" presName="spacer" presStyleCnt="0"/>
      <dgm:spPr/>
    </dgm:pt>
    <dgm:pt modelId="{D82A0805-6C22-4F5C-8488-D83EEF434E50}" type="pres">
      <dgm:prSet presAssocID="{AE191F63-DC19-42AA-B7A9-F9BEE21C61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5FAF4A-F5C6-48AD-9475-C9C955B7583B}" type="pres">
      <dgm:prSet presAssocID="{818EAF25-66A9-4CDA-91AE-2B275FDE5BA9}" presName="spacer" presStyleCnt="0"/>
      <dgm:spPr/>
    </dgm:pt>
    <dgm:pt modelId="{C469A8D0-05EC-4B70-8D72-E4BDF87F329D}" type="pres">
      <dgm:prSet presAssocID="{71591022-579D-47C5-828E-BC83BD0471A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EEF556-52FF-4F61-997F-6CBA56BDDD46}" type="pres">
      <dgm:prSet presAssocID="{1BDF326F-E109-422E-9F20-C2CA3F4DBEE8}" presName="spacer" presStyleCnt="0"/>
      <dgm:spPr/>
    </dgm:pt>
    <dgm:pt modelId="{0C74FAE7-5F8A-49C8-B322-7441787F3ECF}" type="pres">
      <dgm:prSet presAssocID="{7C20D319-B65D-485B-9891-AECE74CEF32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D03F02-BC9B-460B-A257-ADF08A996AEE}" type="presOf" srcId="{7C20D319-B65D-485B-9891-AECE74CEF329}" destId="{0C74FAE7-5F8A-49C8-B322-7441787F3ECF}" srcOrd="0" destOrd="0" presId="urn:microsoft.com/office/officeart/2005/8/layout/vList2"/>
    <dgm:cxn modelId="{31498947-8365-4A62-8932-817C050C4658}" type="presOf" srcId="{D9965116-9686-45C2-A739-68D2BCC113DD}" destId="{B55EF4C3-7DBF-4D23-8C18-61FF66DE9335}" srcOrd="0" destOrd="0" presId="urn:microsoft.com/office/officeart/2005/8/layout/vList2"/>
    <dgm:cxn modelId="{18E9904E-DEEF-4CE5-895D-C2C888F2D48C}" srcId="{CC987128-C882-4380-899B-A174842A3A73}" destId="{D9965116-9686-45C2-A739-68D2BCC113DD}" srcOrd="0" destOrd="0" parTransId="{ADA331F3-333C-4DBC-ACA7-B3958205704B}" sibTransId="{D0648910-AF7B-4AC0-BD5D-F328E9900D4C}"/>
    <dgm:cxn modelId="{A02E7E7B-CA0A-4422-87E7-0D9AE5100E57}" srcId="{CC987128-C882-4380-899B-A174842A3A73}" destId="{AE191F63-DC19-42AA-B7A9-F9BEE21C6170}" srcOrd="1" destOrd="0" parTransId="{07328AB0-3DDF-4248-8531-7F9236080C39}" sibTransId="{818EAF25-66A9-4CDA-91AE-2B275FDE5BA9}"/>
    <dgm:cxn modelId="{1CB69CA6-1AFF-4EED-AD5F-9168F9975771}" type="presOf" srcId="{AE191F63-DC19-42AA-B7A9-F9BEE21C6170}" destId="{D82A0805-6C22-4F5C-8488-D83EEF434E50}" srcOrd="0" destOrd="0" presId="urn:microsoft.com/office/officeart/2005/8/layout/vList2"/>
    <dgm:cxn modelId="{73ECE7AA-493B-4E3C-8977-00BE6C1637FA}" srcId="{CC987128-C882-4380-899B-A174842A3A73}" destId="{7C20D319-B65D-485B-9891-AECE74CEF329}" srcOrd="3" destOrd="0" parTransId="{71AD0974-FAE7-4215-A8EE-4CFD70823C00}" sibTransId="{3530366C-46ED-4ABB-A0EE-95A07953698D}"/>
    <dgm:cxn modelId="{8C07B0B9-ACC7-4F85-8694-A95A101945DE}" srcId="{CC987128-C882-4380-899B-A174842A3A73}" destId="{71591022-579D-47C5-828E-BC83BD0471A3}" srcOrd="2" destOrd="0" parTransId="{082091C0-7BF6-44AC-8F7E-6394DAA696D1}" sibTransId="{1BDF326F-E109-422E-9F20-C2CA3F4DBEE8}"/>
    <dgm:cxn modelId="{9A418EBE-8CC4-4C14-9DD4-91206D8AAAA1}" type="presOf" srcId="{71591022-579D-47C5-828E-BC83BD0471A3}" destId="{C469A8D0-05EC-4B70-8D72-E4BDF87F329D}" srcOrd="0" destOrd="0" presId="urn:microsoft.com/office/officeart/2005/8/layout/vList2"/>
    <dgm:cxn modelId="{611604F4-9BD0-49EC-B109-BC06D121DDAD}" type="presOf" srcId="{CC987128-C882-4380-899B-A174842A3A73}" destId="{1D246194-1416-41BF-BAFA-E6811CD55445}" srcOrd="0" destOrd="0" presId="urn:microsoft.com/office/officeart/2005/8/layout/vList2"/>
    <dgm:cxn modelId="{81EEC2EC-CB06-41C1-899A-92EC0D8508EE}" type="presParOf" srcId="{1D246194-1416-41BF-BAFA-E6811CD55445}" destId="{B55EF4C3-7DBF-4D23-8C18-61FF66DE9335}" srcOrd="0" destOrd="0" presId="urn:microsoft.com/office/officeart/2005/8/layout/vList2"/>
    <dgm:cxn modelId="{5932A1AC-7A23-468D-8927-8A5F0AE718B9}" type="presParOf" srcId="{1D246194-1416-41BF-BAFA-E6811CD55445}" destId="{8008DC58-6E4F-470B-9E16-BC23428B5BFF}" srcOrd="1" destOrd="0" presId="urn:microsoft.com/office/officeart/2005/8/layout/vList2"/>
    <dgm:cxn modelId="{A582ACD4-2F6F-4B09-9ADA-B5A40FB3961C}" type="presParOf" srcId="{1D246194-1416-41BF-BAFA-E6811CD55445}" destId="{D82A0805-6C22-4F5C-8488-D83EEF434E50}" srcOrd="2" destOrd="0" presId="urn:microsoft.com/office/officeart/2005/8/layout/vList2"/>
    <dgm:cxn modelId="{6FB2B82C-AB8E-4C48-B397-344126575B72}" type="presParOf" srcId="{1D246194-1416-41BF-BAFA-E6811CD55445}" destId="{6B5FAF4A-F5C6-48AD-9475-C9C955B7583B}" srcOrd="3" destOrd="0" presId="urn:microsoft.com/office/officeart/2005/8/layout/vList2"/>
    <dgm:cxn modelId="{CE1C5291-EA2A-406B-B20F-7847D94C19E2}" type="presParOf" srcId="{1D246194-1416-41BF-BAFA-E6811CD55445}" destId="{C469A8D0-05EC-4B70-8D72-E4BDF87F329D}" srcOrd="4" destOrd="0" presId="urn:microsoft.com/office/officeart/2005/8/layout/vList2"/>
    <dgm:cxn modelId="{6C2981EB-2664-470F-A653-A90B8ED85D84}" type="presParOf" srcId="{1D246194-1416-41BF-BAFA-E6811CD55445}" destId="{75EEF556-52FF-4F61-997F-6CBA56BDDD46}" srcOrd="5" destOrd="0" presId="urn:microsoft.com/office/officeart/2005/8/layout/vList2"/>
    <dgm:cxn modelId="{AE2EA141-F782-4C59-8D79-798531F57EC9}" type="presParOf" srcId="{1D246194-1416-41BF-BAFA-E6811CD55445}" destId="{0C74FAE7-5F8A-49C8-B322-7441787F3E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2535E-4BD4-4AA7-9477-9355DAB43E71}">
      <dsp:nvSpPr>
        <dsp:cNvPr id="0" name=""/>
        <dsp:cNvSpPr/>
      </dsp:nvSpPr>
      <dsp:spPr>
        <a:xfrm>
          <a:off x="0" y="56179"/>
          <a:ext cx="4231481" cy="11582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It can be associated with societies where all individuals are believed to have unique characteristics (Native American groups and Polynesia).</a:t>
          </a:r>
        </a:p>
      </dsp:txBody>
      <dsp:txXfrm>
        <a:off x="56543" y="112722"/>
        <a:ext cx="4118395" cy="1045213"/>
      </dsp:txXfrm>
    </dsp:sp>
    <dsp:sp modelId="{86EFC3DF-16DA-4532-A6AA-EA18A70FFF65}">
      <dsp:nvSpPr>
        <dsp:cNvPr id="0" name=""/>
        <dsp:cNvSpPr/>
      </dsp:nvSpPr>
      <dsp:spPr>
        <a:xfrm>
          <a:off x="0" y="1266319"/>
          <a:ext cx="4231481" cy="1158299"/>
        </a:xfrm>
        <a:prstGeom prst="roundRect">
          <a:avLst/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661686"/>
                <a:satOff val="746"/>
                <a:lumOff val="176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It can be associated with societies where an individual’s public role is more important than the private one (Thailand).</a:t>
          </a:r>
        </a:p>
      </dsp:txBody>
      <dsp:txXfrm>
        <a:off x="56543" y="1322862"/>
        <a:ext cx="4118395" cy="1045213"/>
      </dsp:txXfrm>
    </dsp:sp>
    <dsp:sp modelId="{4F13DEBA-F38E-4E11-A594-18533BD91A3E}">
      <dsp:nvSpPr>
        <dsp:cNvPr id="0" name=""/>
        <dsp:cNvSpPr/>
      </dsp:nvSpPr>
      <dsp:spPr>
        <a:xfrm>
          <a:off x="0" y="2476459"/>
          <a:ext cx="4231481" cy="1158299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It can be associated with societies where there are ideologies that tolerate ambiguity (Hinduism).</a:t>
          </a:r>
        </a:p>
      </dsp:txBody>
      <dsp:txXfrm>
        <a:off x="56543" y="2533002"/>
        <a:ext cx="4118395" cy="1045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EF4C3-7DBF-4D23-8C18-61FF66DE9335}">
      <dsp:nvSpPr>
        <dsp:cNvPr id="0" name=""/>
        <dsp:cNvSpPr/>
      </dsp:nvSpPr>
      <dsp:spPr>
        <a:xfrm>
          <a:off x="0" y="48182"/>
          <a:ext cx="7290197" cy="6891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can be associated with societies where gender differentiation is high (Brazil).</a:t>
          </a:r>
        </a:p>
      </dsp:txBody>
      <dsp:txXfrm>
        <a:off x="33641" y="81823"/>
        <a:ext cx="7222915" cy="621847"/>
      </dsp:txXfrm>
    </dsp:sp>
    <dsp:sp modelId="{D82A0805-6C22-4F5C-8488-D83EEF434E50}">
      <dsp:nvSpPr>
        <dsp:cNvPr id="0" name=""/>
        <dsp:cNvSpPr/>
      </dsp:nvSpPr>
      <dsp:spPr>
        <a:xfrm>
          <a:off x="0" y="792032"/>
          <a:ext cx="7290197" cy="689129"/>
        </a:xfrm>
        <a:prstGeom prst="roundRect">
          <a:avLst/>
        </a:prstGeom>
        <a:gradFill rotWithShape="0">
          <a:gsLst>
            <a:gs pos="0">
              <a:schemeClr val="accent2">
                <a:hueOff val="-441124"/>
                <a:satOff val="497"/>
                <a:lumOff val="117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441124"/>
                <a:satOff val="497"/>
                <a:lumOff val="117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can be associated with societies where transformation is highly valued between humans and animals (African and diasporic African cultures).</a:t>
          </a:r>
        </a:p>
      </dsp:txBody>
      <dsp:txXfrm>
        <a:off x="33641" y="825673"/>
        <a:ext cx="7222915" cy="621847"/>
      </dsp:txXfrm>
    </dsp:sp>
    <dsp:sp modelId="{C469A8D0-05EC-4B70-8D72-E4BDF87F329D}">
      <dsp:nvSpPr>
        <dsp:cNvPr id="0" name=""/>
        <dsp:cNvSpPr/>
      </dsp:nvSpPr>
      <dsp:spPr>
        <a:xfrm>
          <a:off x="0" y="1535882"/>
          <a:ext cx="7290197" cy="689129"/>
        </a:xfrm>
        <a:prstGeom prst="roundRect">
          <a:avLst/>
        </a:prstGeom>
        <a:gradFill rotWithShape="0">
          <a:gsLst>
            <a:gs pos="0">
              <a:schemeClr val="accent2">
                <a:hueOff val="-882249"/>
                <a:satOff val="995"/>
                <a:lumOff val="235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882249"/>
                <a:satOff val="995"/>
                <a:lumOff val="235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can be associated with societies where androgyny is considered sacred (Southeast Asia).</a:t>
          </a:r>
        </a:p>
      </dsp:txBody>
      <dsp:txXfrm>
        <a:off x="33641" y="1569523"/>
        <a:ext cx="7222915" cy="621847"/>
      </dsp:txXfrm>
    </dsp:sp>
    <dsp:sp modelId="{0C74FAE7-5F8A-49C8-B322-7441787F3ECF}">
      <dsp:nvSpPr>
        <dsp:cNvPr id="0" name=""/>
        <dsp:cNvSpPr/>
      </dsp:nvSpPr>
      <dsp:spPr>
        <a:xfrm>
          <a:off x="0" y="2279732"/>
          <a:ext cx="7290197" cy="689129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can be associated with societies where maintenance of the patrilineage is the highest concern (Ibo of Nigeria).</a:t>
          </a:r>
        </a:p>
      </dsp:txBody>
      <dsp:txXfrm>
        <a:off x="33641" y="2313373"/>
        <a:ext cx="7222915" cy="621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9BA7F-AB9D-438B-9B14-E855A12E04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4D811-63D9-42BE-935F-EFE8B676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0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5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4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1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00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8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8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64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3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19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5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04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677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7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4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6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9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8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5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9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F57D6-799A-4782-BECA-DF3263F3513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C4468AA-D85C-478B-AAE4-CD3F4BAA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0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films.com.db26.linccweb.org/p_ViewVideo.aspx?xtid=40835&amp;tScript=0" TargetMode="External"/><Relationship Id="rId2" Type="http://schemas.openxmlformats.org/officeDocument/2006/relationships/hyperlink" Target="http://digital.films.com.db26.linccweb.org/p_ViewVideo.aspx?xtid=115831&amp;tScript=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igital.films.com.db26.linccweb.org/p_ViewVideo.aspx?xtid=2545&amp;tScript=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8JcmAoderl4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556" y="1534438"/>
            <a:ext cx="5554405" cy="2813775"/>
          </a:xfrm>
        </p:spPr>
        <p:txBody>
          <a:bodyPr anchor="ctr">
            <a:normAutofit/>
          </a:bodyPr>
          <a:lstStyle/>
          <a:p>
            <a:br>
              <a:rPr lang="en-US" sz="3300" u="sng" dirty="0">
                <a:solidFill>
                  <a:srgbClr val="000000"/>
                </a:solidFill>
              </a:rPr>
            </a:br>
            <a:r>
              <a:rPr lang="en-US" sz="3300" dirty="0">
                <a:solidFill>
                  <a:srgbClr val="000000"/>
                </a:solidFill>
              </a:rPr>
              <a:t>Social Identity, Personality, and Gender</a:t>
            </a:r>
            <a:br>
              <a:rPr lang="en-US" sz="3300" dirty="0">
                <a:solidFill>
                  <a:srgbClr val="000000"/>
                </a:solidFill>
              </a:rPr>
            </a:br>
            <a:br>
              <a:rPr lang="en-US" sz="3300" dirty="0">
                <a:solidFill>
                  <a:srgbClr val="000000"/>
                </a:solidFill>
              </a:rPr>
            </a:br>
            <a:br>
              <a:rPr lang="en-US" sz="3300" i="1" dirty="0">
                <a:solidFill>
                  <a:srgbClr val="000000"/>
                </a:solidFill>
              </a:rPr>
            </a:br>
            <a:r>
              <a:rPr lang="en-US" sz="3300" i="1" dirty="0">
                <a:solidFill>
                  <a:srgbClr val="000000"/>
                </a:solidFill>
              </a:rPr>
              <a:t>Dr. Krause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4" y="4522719"/>
            <a:ext cx="5534626" cy="522928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solidFill>
                  <a:srgbClr val="000000"/>
                </a:solidFill>
                <a:hlinkClick r:id="rId2"/>
              </a:rPr>
              <a:t>http://digital.films.com.db26.linccweb.org/p_ViewVideo.aspx?xtid=115831&amp;tScript=0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  <a:hlinkClick r:id="rId3"/>
              </a:rPr>
              <a:t>http://digital.films.com.db26.linccweb.org/p_ViewVideo.aspx?xtid=40835&amp;tScript=0#</a:t>
            </a:r>
            <a:endParaRPr lang="en-US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435465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Naming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505" y="2120711"/>
            <a:ext cx="5447619" cy="3571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1752600"/>
            <a:ext cx="30479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Personal names are important devices for self-definition in all cultures.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Many cultures mark the naming of a child with a special event or ritual known as a </a:t>
            </a:r>
            <a:r>
              <a:rPr lang="en-US" altLang="en-US" sz="2400" b="1" dirty="0"/>
              <a:t>naming ceremony.</a:t>
            </a:r>
            <a:endParaRPr lang="en-US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931244"/>
            <a:ext cx="850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about your name? What status does it mark?</a:t>
            </a:r>
          </a:p>
        </p:txBody>
      </p:sp>
    </p:spTree>
    <p:extLst>
      <p:ext uri="{BB962C8B-B14F-4D97-AF65-F5344CB8AC3E}">
        <p14:creationId xmlns:p14="http://schemas.microsoft.com/office/powerpoint/2010/main" val="272883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 and Orientations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34" y="1981200"/>
            <a:ext cx="7391400" cy="4495800"/>
          </a:xfrm>
        </p:spPr>
        <p:txBody>
          <a:bodyPr>
            <a:normAutofit/>
          </a:bodyPr>
          <a:lstStyle/>
          <a:p>
            <a:r>
              <a:rPr lang="en-US" altLang="en-US" dirty="0"/>
              <a:t>The development of self-awareness involves:</a:t>
            </a:r>
          </a:p>
          <a:p>
            <a:endParaRPr lang="en-US" altLang="en-US" sz="1000" dirty="0"/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Object orientation</a:t>
            </a:r>
            <a:r>
              <a:rPr lang="en-US" altLang="en-US" dirty="0">
                <a:ea typeface="ＭＳ Ｐゴシック" pitchFamily="34" charset="-128"/>
              </a:rPr>
              <a:t>: cultural meaning assigned to material objects.</a:t>
            </a:r>
          </a:p>
          <a:p>
            <a:pPr lvl="1"/>
            <a:endParaRPr lang="en-US" altLang="en-US" sz="1000" dirty="0">
              <a:ea typeface="ＭＳ Ｐゴシック" pitchFamily="34" charset="-128"/>
            </a:endParaRP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Spatial orientation</a:t>
            </a:r>
            <a:r>
              <a:rPr lang="en-US" altLang="en-US" dirty="0">
                <a:ea typeface="ＭＳ Ｐゴシック" pitchFamily="34" charset="-128"/>
              </a:rPr>
              <a:t>: ability to get from one space or object to another.</a:t>
            </a:r>
          </a:p>
          <a:p>
            <a:pPr lvl="1"/>
            <a:endParaRPr lang="en-US" altLang="en-US" sz="1100" dirty="0">
              <a:ea typeface="ＭＳ Ｐゴシック" pitchFamily="34" charset="-128"/>
            </a:endParaRP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Temporal orientation</a:t>
            </a:r>
            <a:r>
              <a:rPr lang="en-US" altLang="en-US" dirty="0">
                <a:ea typeface="ＭＳ Ｐゴシック" pitchFamily="34" charset="-128"/>
              </a:rPr>
              <a:t>: gives people a sense of their place in time.</a:t>
            </a:r>
          </a:p>
          <a:p>
            <a:pPr lvl="1"/>
            <a:endParaRPr lang="en-US" altLang="en-US" sz="1100" dirty="0">
              <a:ea typeface="ＭＳ Ｐゴシック" pitchFamily="34" charset="-128"/>
            </a:endParaRP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Normative orientation</a:t>
            </a:r>
            <a:r>
              <a:rPr lang="en-US" altLang="en-US" dirty="0">
                <a:ea typeface="ＭＳ Ｐゴシック" pitchFamily="34" charset="-128"/>
              </a:rPr>
              <a:t>: moral values, ideals, and principles assigned cultural importance.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3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Orientation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958" y="1752600"/>
            <a:ext cx="4497641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207330"/>
            <a:ext cx="796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Could you find your way in and out of ice coves without a GPS?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1" y="19050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Born and raised in the Arctic, Inuit and other Eskimos find many meaningful reference points in a region that appears endlessly empty and monotonous to outsiders. Without spatial orientation, one would soon be lost and surely perish.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537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and Personality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Personality</a:t>
            </a:r>
            <a:r>
              <a:rPr lang="en-US" altLang="en-US" dirty="0"/>
              <a:t> is the distinctive way a person thinks, feels, and behaves:</a:t>
            </a:r>
          </a:p>
          <a:p>
            <a:endParaRPr lang="en-US" altLang="en-US" sz="1000" dirty="0"/>
          </a:p>
          <a:p>
            <a:pPr lvl="1"/>
            <a:r>
              <a:rPr lang="en-US" altLang="en-US" dirty="0"/>
              <a:t>Most anthropologists believe that early childhood experiences play a key role in shaping adult personality. </a:t>
            </a:r>
          </a:p>
          <a:p>
            <a:pPr lvl="1"/>
            <a:endParaRPr lang="en-US" altLang="en-US" sz="1000" dirty="0"/>
          </a:p>
          <a:p>
            <a:pPr lvl="1"/>
            <a:r>
              <a:rPr lang="en-US" altLang="en-US" dirty="0">
                <a:ea typeface="ＭＳ Ｐゴシック" pitchFamily="34" charset="-128"/>
              </a:rPr>
              <a:t>Mead concluded that biology is not destiny through cross-cultural studies in Papua New Guinea. 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92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Dependence Training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b="1" dirty="0"/>
              <a:t>Dependence training </a:t>
            </a:r>
            <a:r>
              <a:rPr lang="en-US" dirty="0"/>
              <a:t>socializes people to think of themselves in terms of the larger whole: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sz="1000" dirty="0"/>
          </a:p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Its effect is to create community members whose idea of selfhood transcends individualism, promoting compliance in the performance of assigned tasks and keeping individuals within the group.</a:t>
            </a:r>
          </a:p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endParaRPr lang="en-US" sz="1000" dirty="0"/>
          </a:p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It is found frequently in subsistence farming and foraging societies.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1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/>
          </a:bodyPr>
          <a:lstStyle/>
          <a:p>
            <a:r>
              <a:rPr lang="en-US" dirty="0"/>
              <a:t>Independence Training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200" b="1" dirty="0"/>
              <a:t>Independence training </a:t>
            </a:r>
            <a:r>
              <a:rPr lang="en-US" altLang="en-US" sz="3200" dirty="0"/>
              <a:t>fosters individual self-reliance and personal achievement:</a:t>
            </a:r>
          </a:p>
          <a:p>
            <a:endParaRPr lang="en-US" altLang="en-US" sz="1100" dirty="0"/>
          </a:p>
          <a:p>
            <a:pPr lvl="1"/>
            <a:r>
              <a:rPr lang="en-US" altLang="en-US" dirty="0"/>
              <a:t>It is typically associated with societies in which a basic social unit consisting of parent(s) and offspring fends for itself. </a:t>
            </a:r>
          </a:p>
          <a:p>
            <a:pPr lvl="1"/>
            <a:endParaRPr lang="en-US" altLang="en-US" sz="1000" dirty="0"/>
          </a:p>
          <a:p>
            <a:pPr lvl="1"/>
            <a:r>
              <a:rPr lang="en-US" altLang="en-US" dirty="0"/>
              <a:t>Independence training is particularly characteristic of mercantile (trading), industrial, and postindustrial societies where self-sufficiency and personal achievement are important traits for success.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90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Interdependence Training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b="1" dirty="0"/>
              <a:t>Interdependence training </a:t>
            </a:r>
            <a:r>
              <a:rPr lang="en-US" dirty="0"/>
              <a:t>is a combination of independence and dependence training. The child-rearing practices are meant to promote the key value of being an interdependent member of society – capable of acting alone but cherished by the group: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sz="1000" dirty="0"/>
          </a:p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A good example of an interdependent society is the </a:t>
            </a:r>
            <a:r>
              <a:rPr lang="en-US" dirty="0" err="1"/>
              <a:t>Beng</a:t>
            </a:r>
            <a:r>
              <a:rPr lang="en-US" dirty="0"/>
              <a:t> of West Africa.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b="1" dirty="0"/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b="1" dirty="0"/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78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/>
              <a:t>Childrearing among the </a:t>
            </a:r>
            <a:r>
              <a:rPr lang="en-US" dirty="0" err="1"/>
              <a:t>Ju</a:t>
            </a:r>
            <a:r>
              <a:rPr lang="en-US" dirty="0"/>
              <a:t>/’</a:t>
            </a:r>
            <a:r>
              <a:rPr lang="en-US" dirty="0" err="1"/>
              <a:t>hoansi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47244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1778391"/>
            <a:ext cx="3886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 traditional </a:t>
            </a:r>
            <a:r>
              <a:rPr lang="en-GB" sz="2400" dirty="0" err="1"/>
              <a:t>Ju</a:t>
            </a:r>
            <a:r>
              <a:rPr lang="en-GB" sz="2400" dirty="0"/>
              <a:t>/’</a:t>
            </a:r>
            <a:r>
              <a:rPr lang="en-GB" sz="2400" dirty="0" err="1"/>
              <a:t>hoansi</a:t>
            </a:r>
            <a:r>
              <a:rPr lang="en-GB" sz="2400" dirty="0"/>
              <a:t> society, fathers as well as mothers show great indulgence to children, who do not fear or respect male authority any more than female authority.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Societies such as the traditional nomadic </a:t>
            </a:r>
            <a:r>
              <a:rPr lang="en-GB" sz="2400" dirty="0" err="1"/>
              <a:t>Ju</a:t>
            </a:r>
            <a:r>
              <a:rPr lang="en-GB" sz="2400" dirty="0"/>
              <a:t>/’</a:t>
            </a:r>
            <a:r>
              <a:rPr lang="en-GB" sz="2400" dirty="0" err="1"/>
              <a:t>hoansi</a:t>
            </a:r>
            <a:r>
              <a:rPr lang="en-GB" sz="2400" dirty="0"/>
              <a:t> are associated with dependence training.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54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Autofit/>
          </a:bodyPr>
          <a:lstStyle/>
          <a:p>
            <a:r>
              <a:rPr lang="en-US" sz="3600" dirty="0"/>
              <a:t>Group Personality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We can speak of a cultural personality, as long as we do not expect to find homogeneous traits:</a:t>
            </a:r>
          </a:p>
          <a:p>
            <a:endParaRPr lang="en-US" altLang="en-US" sz="1100" dirty="0"/>
          </a:p>
          <a:p>
            <a:pPr lvl="1"/>
            <a:r>
              <a:rPr lang="en-US" altLang="en-US" dirty="0"/>
              <a:t>In larger and more complex societies, it is common to find a generalized range of acceptable individual personality. This is called a </a:t>
            </a:r>
            <a:r>
              <a:rPr lang="en-US" altLang="en-US" b="1" dirty="0"/>
              <a:t>group personality</a:t>
            </a:r>
            <a:r>
              <a:rPr lang="en-US" altLang="en-US" dirty="0"/>
              <a:t>.</a:t>
            </a:r>
          </a:p>
          <a:p>
            <a:pPr lvl="1"/>
            <a:endParaRPr lang="en-US" altLang="en-US" sz="1100" dirty="0"/>
          </a:p>
          <a:p>
            <a:pPr lvl="1"/>
            <a:r>
              <a:rPr lang="en-US" altLang="en-US" dirty="0"/>
              <a:t>Each individual develops certain personality traits that resemble others within the society, yet likewise acquires distinct personality traits because of unique experiences.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82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2" y="2286000"/>
            <a:ext cx="81534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National character studies have focused on the general characteristics of modern countries. Much of this work was associated with the Culture-and-Personality approach popular in the 1930s and 1940s.</a:t>
            </a:r>
          </a:p>
          <a:p>
            <a:pPr>
              <a:lnSpc>
                <a:spcPct val="90000"/>
              </a:lnSpc>
            </a:pPr>
            <a:endParaRPr lang="en-US" altLang="en-US" sz="10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Many anthropologists believe national character theories are based on unscientific data.</a:t>
            </a:r>
          </a:p>
          <a:p>
            <a:pPr lvl="1">
              <a:lnSpc>
                <a:spcPct val="90000"/>
              </a:lnSpc>
            </a:pPr>
            <a:endParaRPr lang="en-US" altLang="en-US" sz="11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Others choose to focus on the core values promoted in particular societies while recognizing that success in instilling these values in individuals may vary considerably.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1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r>
              <a:rPr lang="en-US" dirty="0"/>
              <a:t>Questions for You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685" y="2015732"/>
            <a:ext cx="4092915" cy="345061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5400" dirty="0">
                <a:latin typeface="Algerian" panose="04020705040A02060702" pitchFamily="82" charset="0"/>
              </a:rPr>
              <a:t>Are you </a:t>
            </a:r>
            <a:r>
              <a:rPr lang="en-US" sz="5400" i="1" u="sng" dirty="0">
                <a:latin typeface="Algerian" panose="04020705040A02060702" pitchFamily="82" charset="0"/>
              </a:rPr>
              <a:t>normal</a:t>
            </a:r>
            <a:r>
              <a:rPr lang="en-US" sz="5400" dirty="0">
                <a:latin typeface="Algerian" panose="04020705040A02060702" pitchFamily="82" charset="0"/>
              </a:rPr>
              <a:t>???</a:t>
            </a:r>
          </a:p>
          <a:p>
            <a:pPr lvl="0">
              <a:lnSpc>
                <a:spcPct val="110000"/>
              </a:lnSpc>
            </a:pPr>
            <a:endParaRPr lang="en-US" sz="1100" dirty="0"/>
          </a:p>
        </p:txBody>
      </p:sp>
      <p:pic>
        <p:nvPicPr>
          <p:cNvPr id="70" name="Graphic 69" descr="Person with Idea">
            <a:extLst>
              <a:ext uri="{FF2B5EF4-FFF2-40B4-BE49-F238E27FC236}">
                <a16:creationId xmlns:a16="http://schemas.microsoft.com/office/drawing/2014/main" id="{17B7FBCC-DE0E-4495-B082-6A214163E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0808" y="1275798"/>
            <a:ext cx="3720331" cy="372033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033954"/>
            <a:ext cx="8153400" cy="4800600"/>
          </a:xfrm>
        </p:spPr>
        <p:txBody>
          <a:bodyPr>
            <a:normAutofit/>
          </a:bodyPr>
          <a:lstStyle/>
          <a:p>
            <a:r>
              <a:rPr lang="en-US" dirty="0"/>
              <a:t>The core values approach—each society has </a:t>
            </a:r>
            <a:r>
              <a:rPr lang="en-US" b="1" dirty="0"/>
              <a:t>core values </a:t>
            </a:r>
            <a:r>
              <a:rPr lang="en-US" dirty="0"/>
              <a:t>(values especially promoted by a particular culture) and which mark the personalities of those who live there.</a:t>
            </a:r>
          </a:p>
        </p:txBody>
      </p:sp>
    </p:spTree>
    <p:extLst>
      <p:ext uri="{BB962C8B-B14F-4D97-AF65-F5344CB8AC3E}">
        <p14:creationId xmlns:p14="http://schemas.microsoft.com/office/powerpoint/2010/main" val="234213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Culture and Personality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81200"/>
            <a:ext cx="5476191" cy="3780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2776" y="1957258"/>
            <a:ext cx="3033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Yanomami</a:t>
            </a:r>
            <a:r>
              <a:rPr lang="en-GB" sz="2400" dirty="0"/>
              <a:t> Indians living in the Amazon rainforest of Venezuela show off as </a:t>
            </a:r>
            <a:r>
              <a:rPr lang="en-GB" sz="2400" i="1" dirty="0" err="1"/>
              <a:t>waiteri</a:t>
            </a:r>
            <a:r>
              <a:rPr lang="en-GB" sz="2400" i="1" dirty="0"/>
              <a:t> </a:t>
            </a:r>
            <a:r>
              <a:rPr lang="en-GB" sz="2400" dirty="0"/>
              <a:t>in a public performance befitting the traditional warrior ideal in their culture.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153805"/>
            <a:ext cx="835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ritualized behavior do you associated with your own culture?</a:t>
            </a:r>
          </a:p>
        </p:txBody>
      </p:sp>
    </p:spTree>
    <p:extLst>
      <p:ext uri="{BB962C8B-B14F-4D97-AF65-F5344CB8AC3E}">
        <p14:creationId xmlns:p14="http://schemas.microsoft.com/office/powerpoint/2010/main" val="364298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Your text presents rugged individualism as a core value in the United States. What does this mean to you? Do you agree?</a:t>
            </a:r>
          </a:p>
        </p:txBody>
      </p:sp>
    </p:spTree>
    <p:extLst>
      <p:ext uri="{BB962C8B-B14F-4D97-AF65-F5344CB8AC3E}">
        <p14:creationId xmlns:p14="http://schemas.microsoft.com/office/powerpoint/2010/main" val="3229703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804890"/>
            <a:ext cx="8305800" cy="5248220"/>
          </a:xfrm>
        </p:spPr>
        <p:txBody>
          <a:bodyPr>
            <a:normAutofit lnSpcReduction="10000"/>
          </a:bodyPr>
          <a:lstStyle/>
          <a:p>
            <a:r>
              <a:rPr lang="en-US" altLang="en-US" sz="3200" b="1" dirty="0"/>
              <a:t>Culture-bound syndromes </a:t>
            </a:r>
            <a:r>
              <a:rPr lang="en-US" altLang="en-US" sz="3200" dirty="0"/>
              <a:t>are mental disorders specific to particular ethnic groups.  They are also called ethnic psychosis.</a:t>
            </a:r>
          </a:p>
          <a:p>
            <a:endParaRPr lang="en-US" altLang="en-US" sz="1000" dirty="0"/>
          </a:p>
          <a:p>
            <a:pPr lvl="1"/>
            <a:r>
              <a:rPr lang="en-US" altLang="en-US" sz="2600" dirty="0"/>
              <a:t>The </a:t>
            </a:r>
            <a:r>
              <a:rPr lang="en-US" altLang="en-US" sz="2600" dirty="0" err="1"/>
              <a:t>Windigo</a:t>
            </a:r>
            <a:r>
              <a:rPr lang="en-US" altLang="en-US" sz="2600" dirty="0"/>
              <a:t> psychosis is limited to northern Algonquian Indian groups such as the Cree and Ojibwa:</a:t>
            </a:r>
          </a:p>
          <a:p>
            <a:pPr lvl="1"/>
            <a:endParaRPr lang="en-US" altLang="en-US" sz="1000" dirty="0"/>
          </a:p>
          <a:p>
            <a:pPr lvl="2"/>
            <a:r>
              <a:rPr lang="en-US" altLang="en-US" sz="1900" dirty="0">
                <a:ea typeface="ＭＳ Ｐゴシック" pitchFamily="34" charset="-128"/>
              </a:rPr>
              <a:t>In their traditional belief systems, these Indians recognized the existence of cannibalistic monsters called </a:t>
            </a:r>
            <a:r>
              <a:rPr lang="en-US" altLang="en-US" sz="1900" dirty="0" err="1">
                <a:ea typeface="ＭＳ Ｐゴシック" pitchFamily="34" charset="-128"/>
              </a:rPr>
              <a:t>windigos</a:t>
            </a:r>
            <a:r>
              <a:rPr lang="en-US" altLang="en-US" sz="1900" dirty="0">
                <a:ea typeface="ＭＳ Ｐゴシック" pitchFamily="34" charset="-128"/>
              </a:rPr>
              <a:t>. </a:t>
            </a:r>
          </a:p>
          <a:p>
            <a:pPr lvl="2"/>
            <a:endParaRPr lang="en-US" altLang="en-US" sz="1000" dirty="0">
              <a:ea typeface="ＭＳ Ｐゴシック" pitchFamily="34" charset="-128"/>
            </a:endParaRPr>
          </a:p>
          <a:p>
            <a:pPr lvl="2"/>
            <a:r>
              <a:rPr lang="en-US" altLang="en-US" sz="1900" dirty="0">
                <a:ea typeface="ＭＳ Ｐゴシック" pitchFamily="34" charset="-128"/>
              </a:rPr>
              <a:t>Individuals afflicted by the psychosis developed the delusion that they were themselves transformed into </a:t>
            </a:r>
            <a:r>
              <a:rPr lang="en-US" altLang="en-US" sz="1900" dirty="0" err="1">
                <a:ea typeface="ＭＳ Ｐゴシック" pitchFamily="34" charset="-128"/>
              </a:rPr>
              <a:t>windigos</a:t>
            </a:r>
            <a:r>
              <a:rPr lang="en-US" altLang="en-US" sz="1900" dirty="0">
                <a:ea typeface="ＭＳ Ｐゴシック" pitchFamily="34" charset="-128"/>
              </a:rPr>
              <a:t>, with a craving for human flesh.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50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755"/>
            <a:ext cx="6571343" cy="4013645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pPr lvl="1"/>
            <a:r>
              <a:rPr lang="en-US" sz="2800" dirty="0"/>
              <a:t>Can you think of any “culture-bound syndromes” that may exist in our culture? </a:t>
            </a:r>
          </a:p>
          <a:p>
            <a:pPr lvl="1"/>
            <a:r>
              <a:rPr lang="en-US" sz="2800" dirty="0"/>
              <a:t>How does our culture today promote or discourage mental health?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77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7001-44D9-43A3-B8CC-05116256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FDEB-6C78-4412-8802-0BB0D23D4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35DB1-27E9-4083-812C-6871B87C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826"/>
            <a:ext cx="9144000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7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0B50-8F18-4583-BA18-9C652CD9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89063-0CFF-4173-BE9D-7945F3F42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26D01-2D60-4EFF-8893-1E2EAD5C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0" y="881843"/>
            <a:ext cx="8440779" cy="47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18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48614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7A8D7-1F8E-4836-9B8F-5863EF9F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339850"/>
            <a:ext cx="2561709" cy="4178300"/>
          </a:xfrm>
        </p:spPr>
        <p:txBody>
          <a:bodyPr>
            <a:normAutofit/>
          </a:bodyPr>
          <a:lstStyle/>
          <a:p>
            <a:r>
              <a:rPr lang="en-US" sz="1800" kern="160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Sex and gender alternatives occur under many different circumstances</a:t>
            </a:r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3432EE-9C24-48B2-AAEA-F8CA3ED266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02907" y="1572816"/>
          <a:ext cx="4231481" cy="36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826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A8D7-1F8E-4836-9B8F-5863EF9F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296162"/>
            <a:ext cx="7290054" cy="1124712"/>
          </a:xfrm>
        </p:spPr>
        <p:txBody>
          <a:bodyPr>
            <a:normAutofit/>
          </a:bodyPr>
          <a:lstStyle/>
          <a:p>
            <a:r>
              <a:rPr lang="en-US" sz="2625" kern="1600">
                <a:latin typeface="Arial" panose="020B0604020202020204" pitchFamily="34" charset="0"/>
                <a:ea typeface="Times New Roman" panose="02020603050405020304" pitchFamily="18" charset="0"/>
              </a:rPr>
              <a:t>Sex and gender alternatives occur under many different circumstances</a:t>
            </a:r>
            <a:endParaRPr lang="en-US" sz="2625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6E844A-1C9D-43D4-9317-A24532F80D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7953" y="2571750"/>
          <a:ext cx="7290197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797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/>
              <a:t>Alternative Genders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8077200" cy="4572000"/>
          </a:xfrm>
        </p:spPr>
        <p:txBody>
          <a:bodyPr>
            <a:normAutofit/>
          </a:bodyPr>
          <a:lstStyle/>
          <a:p>
            <a:r>
              <a:rPr lang="en-US" altLang="en-US" b="1" dirty="0" err="1"/>
              <a:t>Intersexuals</a:t>
            </a:r>
            <a:r>
              <a:rPr lang="en-US" altLang="en-US" dirty="0"/>
              <a:t> are individuals who do not fit neatly into either a male or female biological standard or into a binary gender standard.</a:t>
            </a:r>
          </a:p>
          <a:p>
            <a:endParaRPr lang="en-US" altLang="en-US" sz="1000" dirty="0"/>
          </a:p>
          <a:p>
            <a:r>
              <a:rPr lang="en-US" altLang="en-US" b="1" dirty="0" err="1"/>
              <a:t>Transgenders</a:t>
            </a:r>
            <a:r>
              <a:rPr lang="en-US" altLang="en-US" dirty="0"/>
              <a:t> are people who occupy a culturally accepted intermediate position in the binary male–female gender construction.</a:t>
            </a:r>
          </a:p>
          <a:p>
            <a:endParaRPr lang="en-US" altLang="en-US" sz="1000" dirty="0"/>
          </a:p>
          <a:p>
            <a:pPr lvl="1"/>
            <a:r>
              <a:rPr lang="en-US" altLang="en-US" dirty="0"/>
              <a:t>Many cultures have created social space for transgendered individuals who are culturally accepted as a third gender category.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6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r>
              <a:rPr lang="en-US" dirty="0"/>
              <a:t>Questions for You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1" y="2015732"/>
            <a:ext cx="4572000" cy="345061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2800" dirty="0">
                <a:latin typeface="Algerian" panose="04020705040A02060702" pitchFamily="82" charset="0"/>
              </a:rPr>
              <a:t>What does your name mean to you? </a:t>
            </a:r>
          </a:p>
          <a:p>
            <a:pPr lvl="0">
              <a:lnSpc>
                <a:spcPct val="110000"/>
              </a:lnSpc>
            </a:pPr>
            <a:endParaRPr lang="en-US" sz="1100" dirty="0"/>
          </a:p>
        </p:txBody>
      </p:sp>
      <p:pic>
        <p:nvPicPr>
          <p:cNvPr id="70" name="Graphic 69" descr="Person with Idea">
            <a:extLst>
              <a:ext uri="{FF2B5EF4-FFF2-40B4-BE49-F238E27FC236}">
                <a16:creationId xmlns:a16="http://schemas.microsoft.com/office/drawing/2014/main" id="{17B7FBCC-DE0E-4495-B082-6A214163E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0808" y="1275798"/>
            <a:ext cx="3720331" cy="372033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798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990600"/>
          </a:xfrm>
        </p:spPr>
        <p:txBody>
          <a:bodyPr/>
          <a:lstStyle/>
          <a:p>
            <a:r>
              <a:rPr lang="en-US" dirty="0" err="1"/>
              <a:t>Transgenders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133600"/>
            <a:ext cx="4419600" cy="3280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6378" y="19812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These elegantly dressed street performers are eunuchs, part of a broad alternative gender category in India known as </a:t>
            </a:r>
            <a:r>
              <a:rPr lang="en-GB" sz="2400" i="1" dirty="0" err="1"/>
              <a:t>hijras</a:t>
            </a:r>
            <a:r>
              <a:rPr lang="en-GB" sz="2400" dirty="0"/>
              <a:t>. The exact number of eunuchs in India is unknown, but estimates range from 500,000 to 1 million.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054866"/>
            <a:ext cx="8095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the role of gender in our culture today? </a:t>
            </a:r>
          </a:p>
        </p:txBody>
      </p:sp>
    </p:spTree>
    <p:extLst>
      <p:ext uri="{BB962C8B-B14F-4D97-AF65-F5344CB8AC3E}">
        <p14:creationId xmlns:p14="http://schemas.microsoft.com/office/powerpoint/2010/main" val="2469203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75" y="228600"/>
            <a:ext cx="8531225" cy="990600"/>
          </a:xfrm>
        </p:spPr>
        <p:txBody>
          <a:bodyPr>
            <a:noAutofit/>
          </a:bodyPr>
          <a:lstStyle/>
          <a:p>
            <a:r>
              <a:rPr lang="en-US" sz="3200" i="1" dirty="0"/>
              <a:t>What is the role of normal and abnormal behavior in religious context in our society?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55935" y="2133600"/>
            <a:ext cx="38100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Although we may disagree on specific incidents, in the institution of religion we are more tolerant of what would be called “abnormal behavior.”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People can be different (abnormal) because they are somehow influenced by the supernatural. </a:t>
            </a:r>
          </a:p>
        </p:txBody>
      </p:sp>
      <p:sp>
        <p:nvSpPr>
          <p:cNvPr id="4" name="AutoShape 2" descr="data:image/jpeg;base64,/9j/4AAQSkZJRgABAQAAAQABAAD/2wCEAAkGBhQSERQUExQUFRQWFxcYFxcXFxcXFBcXGBcXFxcVGBcYHCYeGBokGhcVHy8gJCcpLCwsFR4xNTAqNSYrLCkBCQoKDAwNFAwMFCkYFBgpKSkpKSkpKSkpKSkpKSkpKSkpKSkpKSkpKSkpKSkpKSkpKSkpKSkpKSkpKSkpKSkpKf/AABEIALcBFAMBIgACEQEDEQH/xAAbAAACAwEBAQAAAAAAAAAAAAABAgADBgUEB//EAEIQAAEDAgMECAMGAggHAAAAAAEAAhEDIQQSMQUGQVETImFxgZGh8LHB0QcUMkLh8VJyIyQzNEOSorIVFyVic4LS/8QAFgEBAQEAAAAAAAAAAAAAAAAAAAEC/8QAGBEBAQEBAQAAAAAAAAAAAAAAAAERQSH/2gAMAwEAAhEDEQA/APm4bKVtlGlQIokIBEFQG6AApiESpCBHBIrHNSxKCKynW7f0VQTZUBcl4phwRi6orIRT5ECxAadwpxQpqx4ugTMi5TKnjRAgHvwTEohSEAabp2uSNTRdAXKoJyUCEFrVISNKdBCl7UwKCgEJgEAmlACbJC1M4pEAcVJso5RoQJmURIUQKBCWE6BaggRj374pS5MxBAjChKjCgjkpCJKJVCEKQmQQEIuFksJkCz79U5HJImB9/EIAArHD4oCEztEQqKEqIotPvuujKQJkQqZAm6JKAIEpnOSkoICiHoBA2QXNKaVVKdpQEBFRBFKgUSlhQQBJUCfMoUCBpUVkjmfBRBUmStUBhAHBKrHJcqAymaUkIhUMjKnRk8CfBDKdIMoFQKtGGedGuPgVYNn1dOjf/lP0QedEBNUwj2iXNcBzII1vxSNKAQi0JiErggLXe/krSFSPfermiyBFAiUCgEogqZVCUQpTA2KDtEaaBVEQUAgITOCRpThBWDCdpSuYl0QXgo5lU1yYIpnKSoSlKgjnIFyMqQgTLKiKiBAUQqp4qyUDKOagCjKoUuVmCYDUpg6F7QeNi4A28UpATUHhr2uHAg+RBQb3eDfg0MTWpNoU4Y8tBuDE2kaDuXk/5j2M4dsnWHfouRv4P+oYiZu4HwLGkargZlMGxP2jPP8Ags8XGe3h3Kmp9oFUmejp9uvv91kyimDcO2j99wGLc+mwOo9G5mUXEuOYg8ARYjSyxELV7rCcBj/5GnyD/ksokEDkCpCZUXYGg172tfUbSadXuDi0d4aJgrVUtyqZHVxuHcbRBF50/MscAnpoNk/7OKgg9KzK6YcBY3gwZheDau5bqFMv6RriI6oiYm510C6G1aufY+G5seQL9rwe7ULHSoO3ujsZmJfUDw7K2i90iQA6IYXHkJnwRq7LwTIDsU5zuJp05aOFp1817dwT1sTz+7vhZQOQeza2yXUHCSHseJZUbOV7Tob6G+hTs2I/7r95kFvSZCIMi1nTpcyI7F19rVsmzcPTcBmcSRe4bMi3cfVe/ANzbHqAASMzvJ839UGKyye/5rubZ3dFHD06gkkwH3kdYSIsNCCFwg6PktyAMRgHkm4ZMnWW3i3aPVKOPs7YlF9BtWoXizi7IQTYuH4Trp2K2njtn0/w0atU86hEf5QY9F7djUidn2BP47agXJv+6xgKDu7Z3gZVYGUqTaYvNm3B7hK4RHamSEKoVwjn9UwqJXs5pS390F4CI1VLSRr7CdjkFhCAIUJUaVFQhBMSgg8qLCmcFXKoujkmCrY5PCCAhBzeIQKLCiNF9oLJxrncH06TvNg+izWi1O/jJqYd38WGpH0j33LLEJFM1yUKEWShyI1m7L4wOO7Wi3Gwdf1Cy4etTuj1sNjWjXoidL/gff3zWTBRVgKIclypsvmiJKjHIygQg2DDm2Of+yq7ylp18VkwVrNjmdk4kGbPt5NlZBpv3pBrNwKgD64dbMwMmLDNNzGgET4KmvsFmFpjEWxTT+AsjoAeBf8AmMHhAC9G4R61fS9P/wCtPFcXd3bfQvyvvQqdWo3UFptMcxZRXgx2OfWealQy4+AtoAOAt6LZbqjNs7EAxpUjvy66a/JZ3ejYX3atlaZpu6zHcCOU8Y+i7m4GMBbUoaF1+EkEZTrwFkoxgW03cxhbgapgQ0VPHqkrHYrDupvcx1nNcWkdoMLVbVjDbPpUoIq1bm4/DqT5wPNKPZu7VAwQzSWjPIBgm56oJtwPb3LyUNv4AM/unW4WDpvqZNrW46yrtlVizAttY5ydLXd2SdOyOfLGAoOztrbDKzWtp0W0wDJcAATryFlyoB92QCUhVBjmlc1WtcFHMQVwlLYuncEe63wQVl37pgUH0/2+iQORVkqIB6iiFKQiVYB+iUWVVUxyuY5U1G8UzEHoIGsKSkBTwg+iV9iYbF0qL34prHU6NOm5vVkdXMC4uOvWK853TwDG9bEEkCSQ9gEdkC/6rAkzrf6JZgqYNuNhbN41iIN+vwk6aeyrDsTZfCpftqG9+wrCm6WEwbwVsJhqdXoKk9K0NcA7OIPGDe0mVgQVCUCqHDuaZVgozCqHJQlLmUlQdfAbddTo1KMAtqA+BIF/RctygcoUHc3a3gbhTULml2doFonjOveuGSPfLgmyERYjvHNVwg1tHeWhVwXQYkPNRkBjm3cORBPK4IOqzWztouo1W1GRI56EHgvO9ABMVp8ZvHhqtRtaph3Grq4B4FN5GhcIny4ALjbU2o/EVDUqEToALNa0aNHYF4UZQaPZ28VJtAUajH5Yu5kZjLjP4jySmvs9sRTru5yQJ05O7/NZ8qBB1NpYrDOA6Gk9jp4vtHqSZPkPFc1KEUQ8pg+AqQ5MCgvaAffyS5ffBVj0VjX80AISvb2eKudRtZVzzQed1tRKCtdTUUCtTOKU80cyqkISMEFWPCQhA4cO1XNheSdVcwoja7G3Swr8MypXrvp1KmYtacrWkAmILhckDnxVr9zMFEjEu1gXYflouVvC6cHgTcdRwjhAgTp2eqzszqorZ1NycOAT07uf5POY9wlobn4Y26ZxOn5Re2kj38cYUGuKDVbV3QphjnUKmYsa55BIIDWgkiRxWSIWn3JP9LWB44eqPQeazTRaVQoHagoQgUQxhHQ3uPj48FU5OHKjWUNn0W4YYn7tVdSmC4uaQDMXvpJ1jkvLT3hptM06AHASR4HTWDC1WLIbsYMtBpNPbMgz5yvmtNyzFdLam131iMwAA0AFtdfh5L21t0K7cMMTlBYQHEfnDDYPIjSZ7l4dlYLpq9Onwc4T2AXPpK+n1Nqt+8/dBGU0COcng2P5Z80o+QOGq7u5u7jcXUqB7nNaxhd1Ykng24tofJcvaWDNKq9h1a4g+GnyWo+zRn9PV5ZPiSrUYxxXo2bgH1ninTEuJ8AOJJ4Ac1ViWQ93YSPIlaPYFJzsHiehE1yWtIH9oaRjNlH0QecvwtAxkOJeNXFxZRnjlAu4d65+0sd0r82SnTAEBtNuVoGveTfUryxw4psqDq7u7DGJdVBdlyUy4Hhm0BJANl0MNsPAtaHVMZn5im2ALaXBJ74Cbcgf2+k5AB5/FZh4uoO9trZuBbSLsPXc59oaQeelx2jyKzxKLgllUOwoyqgUwcgvpVU5eCqWuRKB+j92UShx7D3wooqtVlOESFQo9EHMhGUYQVVGcQixyJSObFxp8EGs2u7Ns3CGPwkjhpcX8vVZlaeszNsmmb9Woe65jxv6rLhSBpUyoIqjtboVCK7wNXUao4fw5uNuC4Uru7nn+ts7Q8eGQ+a4uIZDnDtPxQICEr2qAIgohHBejZ9Km539K5zWwYLQCZ4Azp3qohLPBB9OJacCAczqAY2TEHKBfQTwlY/aFXBFrujDmvg5YDsp4jXy9Vo6dPNs3SIpT4hpgns008rr53opFbn7PdnBznVXR1bDviT8lzf+OTtHp56vSR/6Dq/BaTZFSnhdnlz8xkAkMIaZfwzESNVmztXBA2wbvGs4oPR9omFy4gPH52we9vE9v0Cu+zxwFR50s2176kaL2b2f1nB064sAA6L8YHLQaeS5W4jAKznHkAPGZ17vinBnseOvU/nd/uKmAxz6Tg+m4tcOI+fMK3a5/rFYc3v/ANxSYLZtSrnyNJ6NuZwHIEC3PX0KqNBS29h6/wDeqIDuNRkg95vPgqNp7vBlPpqLukpcdCW95FjqAs8CtJuq/qYnN/ZCi4uB0zflieJuFB2Ps5rUm9N0gkEN5QBBuvVW3h2cJy0BP/ibryXB3YbFKqZ8JES0T3+nNcFj5uUV6dr4ltWs57GhrTYAANsOwLwOYvX0VrJKjYCqPGWoSV6DS5JC1AjHeCtcZVaBRTZiolL/AHdRQM0+SYqtrkzSgMKBFDKgL/VJomj9D8kIVGswgNTZTqbGuc4VJhrcxILgRYXtdcOhu7iXaUKviwgesK3Ym8lfCE9C+A7VpEg6wewiSfFeurv5jDANSNIIFzHHxsoKmbl4wgHoXAHSS0fNEbm4o/4X+ps/FJU3xxRv0hF5sAFS/ebEnWq70sno6myNhV8NWbWqMhjAS7rNmMp4TfXRZ2u4FzoECTHAi5iy9lfb1ao3K6oSOItB7+a8RCCssSFqtATFoKqPPMKQrHU0uRBoaG8zRQbROeMmUwYBsQO/XsWbaLidOKeVEHd2vvKK2HbSawthzSSSLhoIHj6WXEF0CEWlB3sHvRlwxw7qeYFrgHZosZtEcD2obrbVo0KjjWFQhwAGSIm8zK4cXUlBpsTtDZtRxc6lXBJJLg6SSTyzW8l5MDvPTwtdz8MxxpuGUio65HMRodVwCqpUGpxG2sE92c4R2YkFwFTK2ZvAHNeLGbeL2GlTpso0iZLWSS4iIzvN3cLLjMVjCqO5sbbdOk1zKjHvzfwuyxqPG3DvVtTEYKCGUqsxbM7jbiDa/H0XCaUzDdQehtYSbRfTgPO6ucAfqF5CxPTqQVQ9XDEafv8AqqC0hdGlUka8PBPWwocLdU/6Sfke9QcjLKVwV9agWmDM++Kq5za0j370RVRHYonqMI15T5qIKAi0qBKgvaU5XnBVocgYlRCEJQPlSm6ZAidNVRWbWPgg1Xxa44qpzSPkeaIdoRKQFWRKCTPegoAiBKKBP7JQ1OAoGhEVOCXKrZS5fBAhKgKdzUpagZQpWiE7hZBS5VPCuISOQVscrmqoNurWILgVexoKppturs8KB4UyhUl6cPQXNcrxVIHMcvkvIKibP2oDiK0/Q8F5C7z490/sr3unXzVdRqK88+5UUIPNRApQCYsUIQIQjJRAUy2QO16sDlQCrGuQWAe/oi1KEVRHO5DvTMuIOic3CTo0QrmR3cDzSc/gvTSfOoQr4aLjj7ugoaUwKWOHFQILAUwSQnafNBWQlcxehVvbCCuUcqJUQLlRamATBqDzuCRwXpdTVTmoK2tVzKaFNive2yCBByjCrHBQefvTNKR2qUlBb4ps3NUh/YmD0Vb0ijj4KkuTNegXo54jxI+qihqKKABqUqKKiOKkKKIEhQFRRBawqzKoogcaIzzUUQSFbSfr6hRRBK1ARmbYcRy/RUFvmooqgZAixRRQNm80HNlRRBWbIhRRAUVFEFjQlfSUUQShTV+RRRFUupEJsqiiBHD3ZVFqiiBS0INRUQO1o4oCmffNRRQNlHG3d+yiiiD/2Q=="/>
          <p:cNvSpPr>
            <a:spLocks noChangeAspect="1" noChangeArrowheads="1"/>
          </p:cNvSpPr>
          <p:nvPr/>
        </p:nvSpPr>
        <p:spPr bwMode="auto">
          <a:xfrm>
            <a:off x="155575" y="-12874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xQUFRQWFxcYFxcXFxcXFBcXGBcXFxcVGBcYHCYeGBokGhcVHy8gJCcpLCwsFR4xNTAqNSYrLCkBCQoKDAwNFAwMFCkYFBgpKSkpKSkpKSkpKSkpKSkpKSkpKSkpKSkpKSkpKSkpKSkpKSkpKSkpKSkpKSkpKSkpKf/AABEIALcBFAMBIgACEQEDEQH/xAAbAAACAwEBAQAAAAAAAAAAAAABAgADBgUEB//EAEIQAAEDAgMECAMGAggHAAAAAAEAAhEDIQQSMQUGQVETImFxgZGh8LHB0QcUMkLh8VJyIyQzNEOSorIVFyVic4LS/8QAFgEBAQEAAAAAAAAAAAAAAAAAAAEC/8QAGBEBAQEBAQAAAAAAAAAAAAAAAAERQSH/2gAMAwEAAhEDEQA/APm4bKVtlGlQIokIBEFQG6AApiESpCBHBIrHNSxKCKynW7f0VQTZUBcl4phwRi6orIRT5ECxAadwpxQpqx4ugTMi5TKnjRAgHvwTEohSEAabp2uSNTRdAXKoJyUCEFrVISNKdBCl7UwKCgEJgEAmlACbJC1M4pEAcVJso5RoQJmURIUQKBCWE6BaggRj374pS5MxBAjChKjCgjkpCJKJVCEKQmQQEIuFksJkCz79U5HJImB9/EIAArHD4oCEztEQqKEqIotPvuujKQJkQqZAm6JKAIEpnOSkoICiHoBA2QXNKaVVKdpQEBFRBFKgUSlhQQBJUCfMoUCBpUVkjmfBRBUmStUBhAHBKrHJcqAymaUkIhUMjKnRk8CfBDKdIMoFQKtGGedGuPgVYNn1dOjf/lP0QedEBNUwj2iXNcBzII1vxSNKAQi0JiErggLXe/krSFSPfermiyBFAiUCgEogqZVCUQpTA2KDtEaaBVEQUAgITOCRpThBWDCdpSuYl0QXgo5lU1yYIpnKSoSlKgjnIFyMqQgTLKiKiBAUQqp4qyUDKOagCjKoUuVmCYDUpg6F7QeNi4A28UpATUHhr2uHAg+RBQb3eDfg0MTWpNoU4Y8tBuDE2kaDuXk/5j2M4dsnWHfouRv4P+oYiZu4HwLGkargZlMGxP2jPP8Ags8XGe3h3Kmp9oFUmejp9uvv91kyimDcO2j99wGLc+mwOo9G5mUXEuOYg8ARYjSyxELV7rCcBj/5GnyD/ksokEDkCpCZUXYGg172tfUbSadXuDi0d4aJgrVUtyqZHVxuHcbRBF50/MscAnpoNk/7OKgg9KzK6YcBY3gwZheDau5bqFMv6RriI6oiYm510C6G1aufY+G5seQL9rwe7ULHSoO3ujsZmJfUDw7K2i90iQA6IYXHkJnwRq7LwTIDsU5zuJp05aOFp1817dwT1sTz+7vhZQOQeza2yXUHCSHseJZUbOV7Tob6G+hTs2I/7r95kFvSZCIMi1nTpcyI7F19rVsmzcPTcBmcSRe4bMi3cfVe/ANzbHqAASMzvJ839UGKyye/5rubZ3dFHD06gkkwH3kdYSIsNCCFwg6PktyAMRgHkm4ZMnWW3i3aPVKOPs7YlF9BtWoXizi7IQTYuH4Trp2K2njtn0/w0atU86hEf5QY9F7djUidn2BP47agXJv+6xgKDu7Z3gZVYGUqTaYvNm3B7hK4RHamSEKoVwjn9UwqJXs5pS390F4CI1VLSRr7CdjkFhCAIUJUaVFQhBMSgg8qLCmcFXKoujkmCrY5PCCAhBzeIQKLCiNF9oLJxrncH06TvNg+izWi1O/jJqYd38WGpH0j33LLEJFM1yUKEWShyI1m7L4wOO7Wi3Gwdf1Cy4etTuj1sNjWjXoidL/gff3zWTBRVgKIclypsvmiJKjHIygQg2DDm2Of+yq7ylp18VkwVrNjmdk4kGbPt5NlZBpv3pBrNwKgD64dbMwMmLDNNzGgET4KmvsFmFpjEWxTT+AsjoAeBf8AmMHhAC9G4R61fS9P/wCtPFcXd3bfQvyvvQqdWo3UFptMcxZRXgx2OfWealQy4+AtoAOAt6LZbqjNs7EAxpUjvy66a/JZ3ejYX3atlaZpu6zHcCOU8Y+i7m4GMBbUoaF1+EkEZTrwFkoxgW03cxhbgapgQ0VPHqkrHYrDupvcx1nNcWkdoMLVbVjDbPpUoIq1bm4/DqT5wPNKPZu7VAwQzSWjPIBgm56oJtwPb3LyUNv4AM/unW4WDpvqZNrW46yrtlVizAttY5ydLXd2SdOyOfLGAoOztrbDKzWtp0W0wDJcAATryFlyoB92QCUhVBjmlc1WtcFHMQVwlLYuncEe63wQVl37pgUH0/2+iQORVkqIB6iiFKQiVYB+iUWVVUxyuY5U1G8UzEHoIGsKSkBTwg+iV9iYbF0qL34prHU6NOm5vVkdXMC4uOvWK853TwDG9bEEkCSQ9gEdkC/6rAkzrf6JZgqYNuNhbN41iIN+vwk6aeyrDsTZfCpftqG9+wrCm6WEwbwVsJhqdXoKk9K0NcA7OIPGDe0mVgQVCUCqHDuaZVgozCqHJQlLmUlQdfAbddTo1KMAtqA+BIF/RctygcoUHc3a3gbhTULml2doFonjOveuGSPfLgmyERYjvHNVwg1tHeWhVwXQYkPNRkBjm3cORBPK4IOqzWztouo1W1GRI56EHgvO9ABMVp8ZvHhqtRtaph3Grq4B4FN5GhcIny4ALjbU2o/EVDUqEToALNa0aNHYF4UZQaPZ28VJtAUajH5Yu5kZjLjP4jySmvs9sRTru5yQJ05O7/NZ8qBB1NpYrDOA6Gk9jp4vtHqSZPkPFc1KEUQ8pg+AqQ5MCgvaAffyS5ffBVj0VjX80AISvb2eKudRtZVzzQed1tRKCtdTUUCtTOKU80cyqkISMEFWPCQhA4cO1XNheSdVcwoja7G3Swr8MypXrvp1KmYtacrWkAmILhckDnxVr9zMFEjEu1gXYflouVvC6cHgTcdRwjhAgTp2eqzszqorZ1NycOAT07uf5POY9wlobn4Y26ZxOn5Re2kj38cYUGuKDVbV3QphjnUKmYsa55BIIDWgkiRxWSIWn3JP9LWB44eqPQeazTRaVQoHagoQgUQxhHQ3uPj48FU5OHKjWUNn0W4YYn7tVdSmC4uaQDMXvpJ1jkvLT3hptM06AHASR4HTWDC1WLIbsYMtBpNPbMgz5yvmtNyzFdLam131iMwAA0AFtdfh5L21t0K7cMMTlBYQHEfnDDYPIjSZ7l4dlYLpq9Onwc4T2AXPpK+n1Nqt+8/dBGU0COcng2P5Z80o+QOGq7u5u7jcXUqB7nNaxhd1Ykng24tofJcvaWDNKq9h1a4g+GnyWo+zRn9PV5ZPiSrUYxxXo2bgH1ninTEuJ8AOJJ4Ac1ViWQ93YSPIlaPYFJzsHiehE1yWtIH9oaRjNlH0QecvwtAxkOJeNXFxZRnjlAu4d65+0sd0r82SnTAEBtNuVoGveTfUryxw4psqDq7u7DGJdVBdlyUy4Hhm0BJANl0MNsPAtaHVMZn5im2ALaXBJ74Cbcgf2+k5AB5/FZh4uoO9trZuBbSLsPXc59oaQeelx2jyKzxKLgllUOwoyqgUwcgvpVU5eCqWuRKB+j92UShx7D3wooqtVlOESFQo9EHMhGUYQVVGcQixyJSObFxp8EGs2u7Ns3CGPwkjhpcX8vVZlaeszNsmmb9Woe65jxv6rLhSBpUyoIqjtboVCK7wNXUao4fw5uNuC4Uru7nn+ts7Q8eGQ+a4uIZDnDtPxQICEr2qAIgohHBejZ9Km539K5zWwYLQCZ4Azp3qohLPBB9OJacCAczqAY2TEHKBfQTwlY/aFXBFrujDmvg5YDsp4jXy9Vo6dPNs3SIpT4hpgns008rr53opFbn7PdnBznVXR1bDviT8lzf+OTtHp56vSR/6Dq/BaTZFSnhdnlz8xkAkMIaZfwzESNVmztXBA2wbvGs4oPR9omFy4gPH52we9vE9v0Cu+zxwFR50s2176kaL2b2f1nB064sAA6L8YHLQaeS5W4jAKznHkAPGZ17vinBnseOvU/nd/uKmAxz6Tg+m4tcOI+fMK3a5/rFYc3v/ANxSYLZtSrnyNJ6NuZwHIEC3PX0KqNBS29h6/wDeqIDuNRkg95vPgqNp7vBlPpqLukpcdCW95FjqAs8CtJuq/qYnN/ZCi4uB0zflieJuFB2Ps5rUm9N0gkEN5QBBuvVW3h2cJy0BP/ibryXB3YbFKqZ8JES0T3+nNcFj5uUV6dr4ltWs57GhrTYAANsOwLwOYvX0VrJKjYCqPGWoSV6DS5JC1AjHeCtcZVaBRTZiolL/AHdRQM0+SYqtrkzSgMKBFDKgL/VJomj9D8kIVGswgNTZTqbGuc4VJhrcxILgRYXtdcOhu7iXaUKviwgesK3Ym8lfCE9C+A7VpEg6wewiSfFeurv5jDANSNIIFzHHxsoKmbl4wgHoXAHSS0fNEbm4o/4X+ps/FJU3xxRv0hF5sAFS/ebEnWq70sno6myNhV8NWbWqMhjAS7rNmMp4TfXRZ2u4FzoECTHAi5iy9lfb1ao3K6oSOItB7+a8RCCssSFqtATFoKqPPMKQrHU0uRBoaG8zRQbROeMmUwYBsQO/XsWbaLidOKeVEHd2vvKK2HbSawthzSSSLhoIHj6WXEF0CEWlB3sHvRlwxw7qeYFrgHZosZtEcD2obrbVo0KjjWFQhwAGSIm8zK4cXUlBpsTtDZtRxc6lXBJJLg6SSTyzW8l5MDvPTwtdz8MxxpuGUio65HMRodVwCqpUGpxG2sE92c4R2YkFwFTK2ZvAHNeLGbeL2GlTpso0iZLWSS4iIzvN3cLLjMVjCqO5sbbdOk1zKjHvzfwuyxqPG3DvVtTEYKCGUqsxbM7jbiDa/H0XCaUzDdQehtYSbRfTgPO6ucAfqF5CxPTqQVQ9XDEafv8AqqC0hdGlUka8PBPWwocLdU/6Sfke9QcjLKVwV9agWmDM++Kq5za0j370RVRHYonqMI15T5qIKAi0qBKgvaU5XnBVocgYlRCEJQPlSm6ZAidNVRWbWPgg1Xxa44qpzSPkeaIdoRKQFWRKCTPegoAiBKKBP7JQ1OAoGhEVOCXKrZS5fBAhKgKdzUpagZQpWiE7hZBS5VPCuISOQVscrmqoNurWILgVexoKppturs8KB4UyhUl6cPQXNcrxVIHMcvkvIKibP2oDiK0/Q8F5C7z490/sr3unXzVdRqK88+5UUIPNRApQCYsUIQIQjJRAUy2QO16sDlQCrGuQWAe/oi1KEVRHO5DvTMuIOic3CTo0QrmR3cDzSc/gvTSfOoQr4aLjj7ugoaUwKWOHFQILAUwSQnafNBWQlcxehVvbCCuUcqJUQLlRamATBqDzuCRwXpdTVTmoK2tVzKaFNive2yCBByjCrHBQefvTNKR2qUlBb4ps3NUh/YmD0Vb0ijj4KkuTNegXo54jxI+qihqKKABqUqKKiOKkKKIEhQFRRBawqzKoogcaIzzUUQSFbSfr6hRRBK1ARmbYcRy/RUFvmooqgZAixRRQNm80HNlRRBWbIhRRAUVFEFjQlfSUUQShTV+RRRFUupEJsqiiBHD3ZVFqiiBS0INRUQO1o4oCmffNRRQNlHG3d+yiiiD/2Q=="/>
          <p:cNvSpPr>
            <a:spLocks noChangeAspect="1" noChangeArrowheads="1"/>
          </p:cNvSpPr>
          <p:nvPr/>
        </p:nvSpPr>
        <p:spPr bwMode="auto">
          <a:xfrm>
            <a:off x="307975" y="-11350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03856" y="2438400"/>
            <a:ext cx="4568825" cy="306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05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56642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64602-1C15-452B-8043-03EAEBC8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1296162"/>
            <a:ext cx="4505270" cy="11247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Margaret Mead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1476993"/>
            <a:ext cx="0" cy="6858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50D1-882B-4CFA-A25E-6381BEBB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571750"/>
            <a:ext cx="4505270" cy="3017520"/>
          </a:xfrm>
        </p:spPr>
        <p:txBody>
          <a:bodyPr>
            <a:normAutofit/>
          </a:bodyPr>
          <a:lstStyle/>
          <a:p>
            <a:r>
              <a:rPr lang="en-US" kern="16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*the question of whether the characteristics defined as masculine and feminine in Western culture, specifically the United States, were universal.  </a:t>
            </a:r>
          </a:p>
          <a:p>
            <a:r>
              <a:rPr lang="en-US" kern="16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 studies in New Guinea showed that:</a:t>
            </a:r>
            <a:endParaRPr lang="en-US" kern="1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kern="16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Among the Arapesh, men and women both were expected to act in ways that Americans considered “naturally” feminine</a:t>
            </a:r>
          </a:p>
          <a:p>
            <a:pPr lvl="1"/>
            <a:r>
              <a:rPr lang="en-US" kern="16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kern="1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Mundugamor</a:t>
            </a:r>
            <a:r>
              <a:rPr lang="en-US" kern="16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society, both sexes were what American culture would call “masculine.”</a:t>
            </a:r>
          </a:p>
          <a:p>
            <a:pPr lvl="1"/>
            <a:r>
              <a:rPr lang="en-US" kern="16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http://digital.films.com.db26.linccweb.org/p_ViewVideo.aspx?xtid=2545&amp;tScript=0</a:t>
            </a:r>
            <a:endParaRPr lang="en-US" kern="160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6012" lvl="1" indent="0">
              <a:buNone/>
            </a:pPr>
            <a:endParaRPr lang="en-US" kern="160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en-US" kern="160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6012" lvl="1" indent="0">
              <a:buNone/>
            </a:pPr>
            <a:endParaRPr lang="en-US" kern="1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241DA-85A7-48D1-AF3A-A8FF3EE2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57"/>
          <a:stretch/>
        </p:blipFill>
        <p:spPr>
          <a:xfrm>
            <a:off x="5664199" y="857257"/>
            <a:ext cx="3479801" cy="51434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96F7FD-8DB9-4B65-908E-C15903B1C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3" y="947037"/>
            <a:ext cx="897237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1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7EC1-27D6-4BC5-B634-B56E00CC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6F27F-0E06-48FA-8729-C2DAC3C10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0D4D3-13F6-43F5-8CDE-505688D7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23" y="857250"/>
            <a:ext cx="9230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90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8FBA-BEFA-4B77-BD07-2E2050B0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EB456-1291-4E92-8A04-617619F36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4E682-6280-4874-9112-6753EAF2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44" y="857250"/>
            <a:ext cx="9161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40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D4ED-FD80-4C03-81F3-7E2D8C55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0E77F-BBD4-49F2-855B-59893B86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7B66C-F2D9-456D-BA6C-5DC5792D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7" y="857250"/>
            <a:ext cx="9001553" cy="50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22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D8832-7255-42DF-9ADC-61892006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1296162"/>
            <a:ext cx="2834314" cy="1124712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How much of the way humans think about sex and gender has to do with our binary thinking?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1476993"/>
            <a:ext cx="0" cy="6858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0FFA-47AC-4187-9A20-699539FC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571750"/>
            <a:ext cx="2843783" cy="29489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To the right is how we are enculturated with norms on gender and sex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It can be very different in other cultures!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hlinkClick r:id="rId2"/>
              </a:rPr>
              <a:t>https://www.youtube.com/watch?v=8JcmAoderl4</a:t>
            </a:r>
            <a:endParaRPr lang="en-US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15FCA-F8BD-4178-BA86-C6AF6E4D0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768" y="1337310"/>
            <a:ext cx="2984405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0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Self-awareness</a:t>
            </a:r>
            <a:r>
              <a:rPr lang="en-US" altLang="en-US" dirty="0"/>
              <a:t> is the ability to identify oneself as an individual, to reflect on oneself, and to evaluate oneself.</a:t>
            </a:r>
          </a:p>
          <a:p>
            <a:endParaRPr lang="en-US" altLang="en-US" sz="1100" dirty="0"/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60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CONSIDER THIS</a:t>
            </a:r>
            <a:endParaRPr lang="en-US" sz="60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793240"/>
            <a:ext cx="4267200" cy="4267200"/>
          </a:xfrm>
        </p:spPr>
        <p:txBody>
          <a:bodyPr>
            <a:normAutofit/>
          </a:bodyPr>
          <a:lstStyle/>
          <a:p>
            <a:r>
              <a:rPr lang="en-GB" dirty="0"/>
              <a:t>Recognizing herself in the mirror, this young girl has developed the self-awareness necessary to understand that she is a distinct individual. </a:t>
            </a:r>
          </a:p>
          <a:p>
            <a:endParaRPr lang="en-GB" sz="1200" dirty="0"/>
          </a:p>
          <a:p>
            <a:r>
              <a:rPr lang="en-GB" dirty="0"/>
              <a:t>In modern industrial and post-industrial societies, self-awareness is typically established by about age 2—later than in other societies.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UFRQWFxcYFxcXFxcXFBcXGBcXFxcVGBcYHCYeGBokGhcVHy8gJCcpLCwsFR4xNTAqNSYrLCkBCQoKDAwNFAwMFCkYFBgpKSkpKSkpKSkpKSkpKSkpKSkpKSkpKSkpKSkpKSkpKSkpKSkpKSkpKSkpKSkpKSkpKf/AABEIALcBFAMBIgACEQEDEQH/xAAbAAACAwEBAQAAAAAAAAAAAAABAgADBgUEB//EAEIQAAEDAgMECAMGAggHAAAAAAEAAhEDIQQSMQUGQVETImFxgZGh8LHB0QcUMkLh8VJyIyQzNEOSorIVFyVic4LS/8QAFgEBAQEAAAAAAAAAAAAAAAAAAAEC/8QAGBEBAQEBAQAAAAAAAAAAAAAAAAERQSH/2gAMAwEAAhEDEQA/APm4bKVtlGlQIokIBEFQG6AApiESpCBHBIrHNSxKCKynW7f0VQTZUBcl4phwRi6orIRT5ECxAadwpxQpqx4ugTMi5TKnjRAgHvwTEohSEAabp2uSNTRdAXKoJyUCEFrVISNKdBCl7UwKCgEJgEAmlACbJC1M4pEAcVJso5RoQJmURIUQKBCWE6BaggRj374pS5MxBAjChKjCgjkpCJKJVCEKQmQQEIuFksJkCz79U5HJImB9/EIAArHD4oCEztEQqKEqIotPvuujKQJkQqZAm6JKAIEpnOSkoICiHoBA2QXNKaVVKdpQEBFRBFKgUSlhQQBJUCfMoUCBpUVkjmfBRBUmStUBhAHBKrHJcqAymaUkIhUMjKnRk8CfBDKdIMoFQKtGGedGuPgVYNn1dOjf/lP0QedEBNUwj2iXNcBzII1vxSNKAQi0JiErggLXe/krSFSPfermiyBFAiUCgEogqZVCUQpTA2KDtEaaBVEQUAgITOCRpThBWDCdpSuYl0QXgo5lU1yYIpnKSoSlKgjnIFyMqQgTLKiKiBAUQqp4qyUDKOagCjKoUuVmCYDUpg6F7QeNi4A28UpATUHhr2uHAg+RBQb3eDfg0MTWpNoU4Y8tBuDE2kaDuXk/5j2M4dsnWHfouRv4P+oYiZu4HwLGkargZlMGxP2jPP8Ags8XGe3h3Kmp9oFUmejp9uvv91kyimDcO2j99wGLc+mwOo9G5mUXEuOYg8ARYjSyxELV7rCcBj/5GnyD/ksokEDkCpCZUXYGg172tfUbSadXuDi0d4aJgrVUtyqZHVxuHcbRBF50/MscAnpoNk/7OKgg9KzK6YcBY3gwZheDau5bqFMv6RriI6oiYm510C6G1aufY+G5seQL9rwe7ULHSoO3ujsZmJfUDw7K2i90iQA6IYXHkJnwRq7LwTIDsU5zuJp05aOFp1817dwT1sTz+7vhZQOQeza2yXUHCSHseJZUbOV7Tob6G+hTs2I/7r95kFvSZCIMi1nTpcyI7F19rVsmzcPTcBmcSRe4bMi3cfVe/ANzbHqAASMzvJ839UGKyye/5rubZ3dFHD06gkkwH3kdYSIsNCCFwg6PktyAMRgHkm4ZMnWW3i3aPVKOPs7YlF9BtWoXizi7IQTYuH4Trp2K2njtn0/w0atU86hEf5QY9F7djUidn2BP47agXJv+6xgKDu7Z3gZVYGUqTaYvNm3B7hK4RHamSEKoVwjn9UwqJXs5pS390F4CI1VLSRr7CdjkFhCAIUJUaVFQhBMSgg8qLCmcFXKoujkmCrY5PCCAhBzeIQKLCiNF9oLJxrncH06TvNg+izWi1O/jJqYd38WGpH0j33LLEJFM1yUKEWShyI1m7L4wOO7Wi3Gwdf1Cy4etTuj1sNjWjXoidL/gff3zWTBRVgKIclypsvmiJKjHIygQg2DDm2Of+yq7ylp18VkwVrNjmdk4kGbPt5NlZBpv3pBrNwKgD64dbMwMmLDNNzGgET4KmvsFmFpjEWxTT+AsjoAeBf8AmMHhAC9G4R61fS9P/wCtPFcXd3bfQvyvvQqdWo3UFptMcxZRXgx2OfWealQy4+AtoAOAt6LZbqjNs7EAxpUjvy66a/JZ3ejYX3atlaZpu6zHcCOU8Y+i7m4GMBbUoaF1+EkEZTrwFkoxgW03cxhbgapgQ0VPHqkrHYrDupvcx1nNcWkdoMLVbVjDbPpUoIq1bm4/DqT5wPNKPZu7VAwQzSWjPIBgm56oJtwPb3LyUNv4AM/unW4WDpvqZNrW46yrtlVizAttY5ydLXd2SdOyOfLGAoOztrbDKzWtp0W0wDJcAATryFlyoB92QCUhVBjmlc1WtcFHMQVwlLYuncEe63wQVl37pgUH0/2+iQORVkqIB6iiFKQiVYB+iUWVVUxyuY5U1G8UzEHoIGsKSkBTwg+iV9iYbF0qL34prHU6NOm5vVkdXMC4uOvWK853TwDG9bEEkCSQ9gEdkC/6rAkzrf6JZgqYNuNhbN41iIN+vwk6aeyrDsTZfCpftqG9+wrCm6WEwbwVsJhqdXoKk9K0NcA7OIPGDe0mVgQVCUCqHDuaZVgozCqHJQlLmUlQdfAbddTo1KMAtqA+BIF/RctygcoUHc3a3gbhTULml2doFonjOveuGSPfLgmyERYjvHNVwg1tHeWhVwXQYkPNRkBjm3cORBPK4IOqzWztouo1W1GRI56EHgvO9ABMVp8ZvHhqtRtaph3Grq4B4FN5GhcIny4ALjbU2o/EVDUqEToALNa0aNHYF4UZQaPZ28VJtAUajH5Yu5kZjLjP4jySmvs9sRTru5yQJ05O7/NZ8qBB1NpYrDOA6Gk9jp4vtHqSZPkPFc1KEUQ8pg+AqQ5MCgvaAffyS5ffBVj0VjX80AISvb2eKudRtZVzzQed1tRKCtdTUUCtTOKU80cyqkISMEFWPCQhA4cO1XNheSdVcwoja7G3Swr8MypXrvp1KmYtacrWkAmILhckDnxVr9zMFEjEu1gXYflouVvC6cHgTcdRwjhAgTp2eqzszqorZ1NycOAT07uf5POY9wlobn4Y26ZxOn5Re2kj38cYUGuKDVbV3QphjnUKmYsa55BIIDWgkiRxWSIWn3JP9LWB44eqPQeazTRaVQoHagoQgUQxhHQ3uPj48FU5OHKjWUNn0W4YYn7tVdSmC4uaQDMXvpJ1jkvLT3hptM06AHASR4HTWDC1WLIbsYMtBpNPbMgz5yvmtNyzFdLam131iMwAA0AFtdfh5L21t0K7cMMTlBYQHEfnDDYPIjSZ7l4dlYLpq9Onwc4T2AXPpK+n1Nqt+8/dBGU0COcng2P5Z80o+QOGq7u5u7jcXUqB7nNaxhd1Ykng24tofJcvaWDNKq9h1a4g+GnyWo+zRn9PV5ZPiSrUYxxXo2bgH1ninTEuJ8AOJJ4Ac1ViWQ93YSPIlaPYFJzsHiehE1yWtIH9oaRjNlH0QecvwtAxkOJeNXFxZRnjlAu4d65+0sd0r82SnTAEBtNuVoGveTfUryxw4psqDq7u7DGJdVBdlyUy4Hhm0BJANl0MNsPAtaHVMZn5im2ALaXBJ74Cbcgf2+k5AB5/FZh4uoO9trZuBbSLsPXc59oaQeelx2jyKzxKLgllUOwoyqgUwcgvpVU5eCqWuRKB+j92UShx7D3wooqtVlOESFQo9EHMhGUYQVVGcQixyJSObFxp8EGs2u7Ns3CGPwkjhpcX8vVZlaeszNsmmb9Woe65jxv6rLhSBpUyoIqjtboVCK7wNXUao4fw5uNuC4Uru7nn+ts7Q8eGQ+a4uIZDnDtPxQICEr2qAIgohHBejZ9Km539K5zWwYLQCZ4Azp3qohLPBB9OJacCAczqAY2TEHKBfQTwlY/aFXBFrujDmvg5YDsp4jXy9Vo6dPNs3SIpT4hpgns008rr53opFbn7PdnBznVXR1bDviT8lzf+OTtHp56vSR/6Dq/BaTZFSnhdnlz8xkAkMIaZfwzESNVmztXBA2wbvGs4oPR9omFy4gPH52we9vE9v0Cu+zxwFR50s2176kaL2b2f1nB064sAA6L8YHLQaeS5W4jAKznHkAPGZ17vinBnseOvU/nd/uKmAxz6Tg+m4tcOI+fMK3a5/rFYc3v/ANxSYLZtSrnyNJ6NuZwHIEC3PX0KqNBS29h6/wDeqIDuNRkg95vPgqNp7vBlPpqLukpcdCW95FjqAs8CtJuq/qYnN/ZCi4uB0zflieJuFB2Ps5rUm9N0gkEN5QBBuvVW3h2cJy0BP/ibryXB3YbFKqZ8JES0T3+nNcFj5uUV6dr4ltWs57GhrTYAANsOwLwOYvX0VrJKjYCqPGWoSV6DS5JC1AjHeCtcZVaBRTZiolL/AHdRQM0+SYqtrkzSgMKBFDKgL/VJomj9D8kIVGswgNTZTqbGuc4VJhrcxILgRYXtdcOhu7iXaUKviwgesK3Ym8lfCE9C+A7VpEg6wewiSfFeurv5jDANSNIIFzHHxsoKmbl4wgHoXAHSS0fNEbm4o/4X+ps/FJU3xxRv0hF5sAFS/ebEnWq70sno6myNhV8NWbWqMhjAS7rNmMp4TfXRZ2u4FzoECTHAi5iy9lfb1ao3K6oSOItB7+a8RCCssSFqtATFoKqPPMKQrHU0uRBoaG8zRQbROeMmUwYBsQO/XsWbaLidOKeVEHd2vvKK2HbSawthzSSSLhoIHj6WXEF0CEWlB3sHvRlwxw7qeYFrgHZosZtEcD2obrbVo0KjjWFQhwAGSIm8zK4cXUlBpsTtDZtRxc6lXBJJLg6SSTyzW8l5MDvPTwtdz8MxxpuGUio65HMRodVwCqpUGpxG2sE92c4R2YkFwFTK2ZvAHNeLGbeL2GlTpso0iZLWSS4iIzvN3cLLjMVjCqO5sbbdOk1zKjHvzfwuyxqPG3DvVtTEYKCGUqsxbM7jbiDa/H0XCaUzDdQehtYSbRfTgPO6ucAfqF5CxPTqQVQ9XDEafv8AqqC0hdGlUka8PBPWwocLdU/6Sfke9QcjLKVwV9agWmDM++Kq5za0j370RVRHYonqMI15T5qIKAi0qBKgvaU5XnBVocgYlRCEJQPlSm6ZAidNVRWbWPgg1Xxa44qpzSPkeaIdoRKQFWRKCTPegoAiBKKBP7JQ1OAoGhEVOCXKrZS5fBAhKgKdzUpagZQpWiE7hZBS5VPCuISOQVscrmqoNurWILgVexoKppturs8KB4UyhUl6cPQXNcrxVIHMcvkvIKibP2oDiK0/Q8F5C7z490/sr3unXzVdRqK88+5UUIPNRApQCYsUIQIQjJRAUy2QO16sDlQCrGuQWAe/oi1KEVRHO5DvTMuIOic3CTo0QrmR3cDzSc/gvTSfOoQr4aLjj7ugoaUwKWOHFQILAUwSQnafNBWQlcxehVvbCCuUcqJUQLlRamATBqDzuCRwXpdTVTmoK2tVzKaFNive2yCBByjCrHBQefvTNKR2qUlBb4ps3NUh/YmD0Vb0ijj4KkuTNegXo54jxI+qihqKKABqUqKKiOKkKKIEhQFRRBawqzKoogcaIzzUUQSFbSfr6hRRBK1ARmbYcRy/RUFvmooqgZAixRRQNm80HNlRRBWbIhRRAUVFEFjQlfSUUQShTV+RRRFUupEJsqiiBHD3ZVFqiiBS0INRUQO1o4oCmffNRRQNlHG3d+yiiiD/2Q=="/>
          <p:cNvSpPr>
            <a:spLocks noChangeAspect="1" noChangeArrowheads="1"/>
          </p:cNvSpPr>
          <p:nvPr/>
        </p:nvSpPr>
        <p:spPr bwMode="auto">
          <a:xfrm>
            <a:off x="155575" y="-12874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xQUFRQWFxcYFxcXFxcXFBcXGBcXFxcVGBcYHCYeGBokGhcVHy8gJCcpLCwsFR4xNTAqNSYrLCkBCQoKDAwNFAwMFCkYFBgpKSkpKSkpKSkpKSkpKSkpKSkpKSkpKSkpKSkpKSkpKSkpKSkpKSkpKSkpKSkpKSkpKf/AABEIALcBFAMBIgACEQEDEQH/xAAbAAACAwEBAQAAAAAAAAAAAAABAgADBgUEB//EAEIQAAEDAgMECAMGAggHAAAAAAEAAhEDIQQSMQUGQVETImFxgZGh8LHB0QcUMkLh8VJyIyQzNEOSorIVFyVic4LS/8QAFgEBAQEAAAAAAAAAAAAAAAAAAAEC/8QAGBEBAQEBAQAAAAAAAAAAAAAAAAERQSH/2gAMAwEAAhEDEQA/APm4bKVtlGlQIokIBEFQG6AApiESpCBHBIrHNSxKCKynW7f0VQTZUBcl4phwRi6orIRT5ECxAadwpxQpqx4ugTMi5TKnjRAgHvwTEohSEAabp2uSNTRdAXKoJyUCEFrVISNKdBCl7UwKCgEJgEAmlACbJC1M4pEAcVJso5RoQJmURIUQKBCWE6BaggRj374pS5MxBAjChKjCgjkpCJKJVCEKQmQQEIuFksJkCz79U5HJImB9/EIAArHD4oCEztEQqKEqIotPvuujKQJkQqZAm6JKAIEpnOSkoICiHoBA2QXNKaVVKdpQEBFRBFKgUSlhQQBJUCfMoUCBpUVkjmfBRBUmStUBhAHBKrHJcqAymaUkIhUMjKnRk8CfBDKdIMoFQKtGGedGuPgVYNn1dOjf/lP0QedEBNUwj2iXNcBzII1vxSNKAQi0JiErggLXe/krSFSPfermiyBFAiUCgEogqZVCUQpTA2KDtEaaBVEQUAgITOCRpThBWDCdpSuYl0QXgo5lU1yYIpnKSoSlKgjnIFyMqQgTLKiKiBAUQqp4qyUDKOagCjKoUuVmCYDUpg6F7QeNi4A28UpATUHhr2uHAg+RBQb3eDfg0MTWpNoU4Y8tBuDE2kaDuXk/5j2M4dsnWHfouRv4P+oYiZu4HwLGkargZlMGxP2jPP8Ags8XGe3h3Kmp9oFUmejp9uvv91kyimDcO2j99wGLc+mwOo9G5mUXEuOYg8ARYjSyxELV7rCcBj/5GnyD/ksokEDkCpCZUXYGg172tfUbSadXuDi0d4aJgrVUtyqZHVxuHcbRBF50/MscAnpoNk/7OKgg9KzK6YcBY3gwZheDau5bqFMv6RriI6oiYm510C6G1aufY+G5seQL9rwe7ULHSoO3ujsZmJfUDw7K2i90iQA6IYXHkJnwRq7LwTIDsU5zuJp05aOFp1817dwT1sTz+7vhZQOQeza2yXUHCSHseJZUbOV7Tob6G+hTs2I/7r95kFvSZCIMi1nTpcyI7F19rVsmzcPTcBmcSRe4bMi3cfVe/ANzbHqAASMzvJ839UGKyye/5rubZ3dFHD06gkkwH3kdYSIsNCCFwg6PktyAMRgHkm4ZMnWW3i3aPVKOPs7YlF9BtWoXizi7IQTYuH4Trp2K2njtn0/w0atU86hEf5QY9F7djUidn2BP47agXJv+6xgKDu7Z3gZVYGUqTaYvNm3B7hK4RHamSEKoVwjn9UwqJXs5pS390F4CI1VLSRr7CdjkFhCAIUJUaVFQhBMSgg8qLCmcFXKoujkmCrY5PCCAhBzeIQKLCiNF9oLJxrncH06TvNg+izWi1O/jJqYd38WGpH0j33LLEJFM1yUKEWShyI1m7L4wOO7Wi3Gwdf1Cy4etTuj1sNjWjXoidL/gff3zWTBRVgKIclypsvmiJKjHIygQg2DDm2Of+yq7ylp18VkwVrNjmdk4kGbPt5NlZBpv3pBrNwKgD64dbMwMmLDNNzGgET4KmvsFmFpjEWxTT+AsjoAeBf8AmMHhAC9G4R61fS9P/wCtPFcXd3bfQvyvvQqdWo3UFptMcxZRXgx2OfWealQy4+AtoAOAt6LZbqjNs7EAxpUjvy66a/JZ3ejYX3atlaZpu6zHcCOU8Y+i7m4GMBbUoaF1+EkEZTrwFkoxgW03cxhbgapgQ0VPHqkrHYrDupvcx1nNcWkdoMLVbVjDbPpUoIq1bm4/DqT5wPNKPZu7VAwQzSWjPIBgm56oJtwPb3LyUNv4AM/unW4WDpvqZNrW46yrtlVizAttY5ydLXd2SdOyOfLGAoOztrbDKzWtp0W0wDJcAATryFlyoB92QCUhVBjmlc1WtcFHMQVwlLYuncEe63wQVl37pgUH0/2+iQORVkqIB6iiFKQiVYB+iUWVVUxyuY5U1G8UzEHoIGsKSkBTwg+iV9iYbF0qL34prHU6NOm5vVkdXMC4uOvWK853TwDG9bEEkCSQ9gEdkC/6rAkzrf6JZgqYNuNhbN41iIN+vwk6aeyrDsTZfCpftqG9+wrCm6WEwbwVsJhqdXoKk9K0NcA7OIPGDe0mVgQVCUCqHDuaZVgozCqHJQlLmUlQdfAbddTo1KMAtqA+BIF/RctygcoUHc3a3gbhTULml2doFonjOveuGSPfLgmyERYjvHNVwg1tHeWhVwXQYkPNRkBjm3cORBPK4IOqzWztouo1W1GRI56EHgvO9ABMVp8ZvHhqtRtaph3Grq4B4FN5GhcIny4ALjbU2o/EVDUqEToALNa0aNHYF4UZQaPZ28VJtAUajH5Yu5kZjLjP4jySmvs9sRTru5yQJ05O7/NZ8qBB1NpYrDOA6Gk9jp4vtHqSZPkPFc1KEUQ8pg+AqQ5MCgvaAffyS5ffBVj0VjX80AISvb2eKudRtZVzzQed1tRKCtdTUUCtTOKU80cyqkISMEFWPCQhA4cO1XNheSdVcwoja7G3Swr8MypXrvp1KmYtacrWkAmILhckDnxVr9zMFEjEu1gXYflouVvC6cHgTcdRwjhAgTp2eqzszqorZ1NycOAT07uf5POY9wlobn4Y26ZxOn5Re2kj38cYUGuKDVbV3QphjnUKmYsa55BIIDWgkiRxWSIWn3JP9LWB44eqPQeazTRaVQoHagoQgUQxhHQ3uPj48FU5OHKjWUNn0W4YYn7tVdSmC4uaQDMXvpJ1jkvLT3hptM06AHASR4HTWDC1WLIbsYMtBpNPbMgz5yvmtNyzFdLam131iMwAA0AFtdfh5L21t0K7cMMTlBYQHEfnDDYPIjSZ7l4dlYLpq9Onwc4T2AXPpK+n1Nqt+8/dBGU0COcng2P5Z80o+QOGq7u5u7jcXUqB7nNaxhd1Ykng24tofJcvaWDNKq9h1a4g+GnyWo+zRn9PV5ZPiSrUYxxXo2bgH1ninTEuJ8AOJJ4Ac1ViWQ93YSPIlaPYFJzsHiehE1yWtIH9oaRjNlH0QecvwtAxkOJeNXFxZRnjlAu4d65+0sd0r82SnTAEBtNuVoGveTfUryxw4psqDq7u7DGJdVBdlyUy4Hhm0BJANl0MNsPAtaHVMZn5im2ALaXBJ74Cbcgf2+k5AB5/FZh4uoO9trZuBbSLsPXc59oaQeelx2jyKzxKLgllUOwoyqgUwcgvpVU5eCqWuRKB+j92UShx7D3wooqtVlOESFQo9EHMhGUYQVVGcQixyJSObFxp8EGs2u7Ns3CGPwkjhpcX8vVZlaeszNsmmb9Woe65jxv6rLhSBpUyoIqjtboVCK7wNXUao4fw5uNuC4Uru7nn+ts7Q8eGQ+a4uIZDnDtPxQICEr2qAIgohHBejZ9Km539K5zWwYLQCZ4Azp3qohLPBB9OJacCAczqAY2TEHKBfQTwlY/aFXBFrujDmvg5YDsp4jXy9Vo6dPNs3SIpT4hpgns008rr53opFbn7PdnBznVXR1bDviT8lzf+OTtHp56vSR/6Dq/BaTZFSnhdnlz8xkAkMIaZfwzESNVmztXBA2wbvGs4oPR9omFy4gPH52we9vE9v0Cu+zxwFR50s2176kaL2b2f1nB064sAA6L8YHLQaeS5W4jAKznHkAPGZ17vinBnseOvU/nd/uKmAxz6Tg+m4tcOI+fMK3a5/rFYc3v/ANxSYLZtSrnyNJ6NuZwHIEC3PX0KqNBS29h6/wDeqIDuNRkg95vPgqNp7vBlPpqLukpcdCW95FjqAs8CtJuq/qYnN/ZCi4uB0zflieJuFB2Ps5rUm9N0gkEN5QBBuvVW3h2cJy0BP/ibryXB3YbFKqZ8JES0T3+nNcFj5uUV6dr4ltWs57GhrTYAANsOwLwOYvX0VrJKjYCqPGWoSV6DS5JC1AjHeCtcZVaBRTZiolL/AHdRQM0+SYqtrkzSgMKBFDKgL/VJomj9D8kIVGswgNTZTqbGuc4VJhrcxILgRYXtdcOhu7iXaUKviwgesK3Ym8lfCE9C+A7VpEg6wewiSfFeurv5jDANSNIIFzHHxsoKmbl4wgHoXAHSS0fNEbm4o/4X+ps/FJU3xxRv0hF5sAFS/ebEnWq70sno6myNhV8NWbWqMhjAS7rNmMp4TfXRZ2u4FzoECTHAi5iy9lfb1ao3K6oSOItB7+a8RCCssSFqtATFoKqPPMKQrHU0uRBoaG8zRQbROeMmUwYBsQO/XsWbaLidOKeVEHd2vvKK2HbSawthzSSSLhoIHj6WXEF0CEWlB3sHvRlwxw7qeYFrgHZosZtEcD2obrbVo0KjjWFQhwAGSIm8zK4cXUlBpsTtDZtRxc6lXBJJLg6SSTyzW8l5MDvPTwtdz8MxxpuGUio65HMRodVwCqpUGpxG2sE92c4R2YkFwFTK2ZvAHNeLGbeL2GlTpso0iZLWSS4iIzvN3cLLjMVjCqO5sbbdOk1zKjHvzfwuyxqPG3DvVtTEYKCGUqsxbM7jbiDa/H0XCaUzDdQehtYSbRfTgPO6ucAfqF5CxPTqQVQ9XDEafv8AqqC0hdGlUka8PBPWwocLdU/6Sfke9QcjLKVwV9agWmDM++Kq5za0j370RVRHYonqMI15T5qIKAi0qBKgvaU5XnBVocgYlRCEJQPlSm6ZAidNVRWbWPgg1Xxa44qpzSPkeaIdoRKQFWRKCTPegoAiBKKBP7JQ1OAoGhEVOCXKrZS5fBAhKgKdzUpagZQpWiE7hZBS5VPCuISOQVscrmqoNurWILgVexoKppturs8KB4UyhUl6cPQXNcrxVIHMcvkvIKibP2oDiK0/Q8F5C7z490/sr3unXzVdRqK88+5UUIPNRApQCYsUIQIQjJRAUy2QO16sDlQCrGuQWAe/oi1KEVRHO5DvTMuIOic3CTo0QrmR3cDzSc/gvTSfOoQr4aLjj7ugoaUwKWOHFQILAUwSQnafNBWQlcxehVvbCCuUcqJUQLlRamATBqDzuCRwXpdTVTmoK2tVzKaFNive2yCBByjCrHBQefvTNKR2qUlBb4ps3NUh/YmD0Vb0ijj4KkuTNegXo54jxI+qihqKKABqUqKKiOKkKKIEhQFRRBawqzKoogcaIzzUUQSFbSfr6hRRBK1ARmbYcRy/RUFvmooqgZAixRRQNm80HNlRRBWbIhRRAUVFEFjQlfSUUQShTV+RRRFUupEJsqiiBHD3ZVFqiiBS0INRUQO1o4oCmffNRRQNlHG3d+yiiiD/2Q=="/>
          <p:cNvSpPr>
            <a:spLocks noChangeAspect="1" noChangeArrowheads="1"/>
          </p:cNvSpPr>
          <p:nvPr/>
        </p:nvSpPr>
        <p:spPr bwMode="auto">
          <a:xfrm>
            <a:off x="307975" y="-11350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http://cdn1-www.momtastic.com/assets/uploads/2013/05/file_101560_0_Baby_Mirr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" y="2743200"/>
            <a:ext cx="2688590" cy="2016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9514" y="5490507"/>
            <a:ext cx="8446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do you think self-awareness is later in post-industrial societies?</a:t>
            </a:r>
          </a:p>
        </p:txBody>
      </p:sp>
    </p:spTree>
    <p:extLst>
      <p:ext uri="{BB962C8B-B14F-4D97-AF65-F5344CB8AC3E}">
        <p14:creationId xmlns:p14="http://schemas.microsoft.com/office/powerpoint/2010/main" val="358439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Question: How do you define </a:t>
            </a:r>
            <a:r>
              <a:rPr lang="en-US" sz="3600" b="1" dirty="0"/>
              <a:t>personality</a:t>
            </a:r>
            <a:r>
              <a:rPr lang="en-US" sz="3600" i="1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828800"/>
            <a:ext cx="8226425" cy="39131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AutoShape 2" descr="data:image/jpeg;base64,/9j/4AAQSkZJRgABAQAAAQABAAD/2wCEAAkGBhQSERQUExQUFRQWFxcYFxcXFxcXFBcXGBcXFxcVGBcYHCYeGBokGhcVHy8gJCcpLCwsFR4xNTAqNSYrLCkBCQoKDAwNFAwMFCkYFBgpKSkpKSkpKSkpKSkpKSkpKSkpKSkpKSkpKSkpKSkpKSkpKSkpKSkpKSkpKSkpKSkpKf/AABEIALcBFAMBIgACEQEDEQH/xAAbAAACAwEBAQAAAAAAAAAAAAABAgADBgUEB//EAEIQAAEDAgMECAMGAggHAAAAAAEAAhEDIQQSMQUGQVETImFxgZGh8LHB0QcUMkLh8VJyIyQzNEOSorIVFyVic4LS/8QAFgEBAQEAAAAAAAAAAAAAAAAAAAEC/8QAGBEBAQEBAQAAAAAAAAAAAAAAAAERQSH/2gAMAwEAAhEDEQA/APm4bKVtlGlQIokIBEFQG6AApiESpCBHBIrHNSxKCKynW7f0VQTZUBcl4phwRi6orIRT5ECxAadwpxQpqx4ugTMi5TKnjRAgHvwTEohSEAabp2uSNTRdAXKoJyUCEFrVISNKdBCl7UwKCgEJgEAmlACbJC1M4pEAcVJso5RoQJmURIUQKBCWE6BaggRj374pS5MxBAjChKjCgjkpCJKJVCEKQmQQEIuFksJkCz79U5HJImB9/EIAArHD4oCEztEQqKEqIotPvuujKQJkQqZAm6JKAIEpnOSkoICiHoBA2QXNKaVVKdpQEBFRBFKgUSlhQQBJUCfMoUCBpUVkjmfBRBUmStUBhAHBKrHJcqAymaUkIhUMjKnRk8CfBDKdIMoFQKtGGedGuPgVYNn1dOjf/lP0QedEBNUwj2iXNcBzII1vxSNKAQi0JiErggLXe/krSFSPfermiyBFAiUCgEogqZVCUQpTA2KDtEaaBVEQUAgITOCRpThBWDCdpSuYl0QXgo5lU1yYIpnKSoSlKgjnIFyMqQgTLKiKiBAUQqp4qyUDKOagCjKoUuVmCYDUpg6F7QeNi4A28UpATUHhr2uHAg+RBQb3eDfg0MTWpNoU4Y8tBuDE2kaDuXk/5j2M4dsnWHfouRv4P+oYiZu4HwLGkargZlMGxP2jPP8Ags8XGe3h3Kmp9oFUmejp9uvv91kyimDcO2j99wGLc+mwOo9G5mUXEuOYg8ARYjSyxELV7rCcBj/5GnyD/ksokEDkCpCZUXYGg172tfUbSadXuDi0d4aJgrVUtyqZHVxuHcbRBF50/MscAnpoNk/7OKgg9KzK6YcBY3gwZheDau5bqFMv6RriI6oiYm510C6G1aufY+G5seQL9rwe7ULHSoO3ujsZmJfUDw7K2i90iQA6IYXHkJnwRq7LwTIDsU5zuJp05aOFp1817dwT1sTz+7vhZQOQeza2yXUHCSHseJZUbOV7Tob6G+hTs2I/7r95kFvSZCIMi1nTpcyI7F19rVsmzcPTcBmcSRe4bMi3cfVe/ANzbHqAASMzvJ839UGKyye/5rubZ3dFHD06gkkwH3kdYSIsNCCFwg6PktyAMRgHkm4ZMnWW3i3aPVKOPs7YlF9BtWoXizi7IQTYuH4Trp2K2njtn0/w0atU86hEf5QY9F7djUidn2BP47agXJv+6xgKDu7Z3gZVYGUqTaYvNm3B7hK4RHamSEKoVwjn9UwqJXs5pS390F4CI1VLSRr7CdjkFhCAIUJUaVFQhBMSgg8qLCmcFXKoujkmCrY5PCCAhBzeIQKLCiNF9oLJxrncH06TvNg+izWi1O/jJqYd38WGpH0j33LLEJFM1yUKEWShyI1m7L4wOO7Wi3Gwdf1Cy4etTuj1sNjWjXoidL/gff3zWTBRVgKIclypsvmiJKjHIygQg2DDm2Of+yq7ylp18VkwVrNjmdk4kGbPt5NlZBpv3pBrNwKgD64dbMwMmLDNNzGgET4KmvsFmFpjEWxTT+AsjoAeBf8AmMHhAC9G4R61fS9P/wCtPFcXd3bfQvyvvQqdWo3UFptMcxZRXgx2OfWealQy4+AtoAOAt6LZbqjNs7EAxpUjvy66a/JZ3ejYX3atlaZpu6zHcCOU8Y+i7m4GMBbUoaF1+EkEZTrwFkoxgW03cxhbgapgQ0VPHqkrHYrDupvcx1nNcWkdoMLVbVjDbPpUoIq1bm4/DqT5wPNKPZu7VAwQzSWjPIBgm56oJtwPb3LyUNv4AM/unW4WDpvqZNrW46yrtlVizAttY5ydLXd2SdOyOfLGAoOztrbDKzWtp0W0wDJcAATryFlyoB92QCUhVBjmlc1WtcFHMQVwlLYuncEe63wQVl37pgUH0/2+iQORVkqIB6iiFKQiVYB+iUWVVUxyuY5U1G8UzEHoIGsKSkBTwg+iV9iYbF0qL34prHU6NOm5vVkdXMC4uOvWK853TwDG9bEEkCSQ9gEdkC/6rAkzrf6JZgqYNuNhbN41iIN+vwk6aeyrDsTZfCpftqG9+wrCm6WEwbwVsJhqdXoKk9K0NcA7OIPGDe0mVgQVCUCqHDuaZVgozCqHJQlLmUlQdfAbddTo1KMAtqA+BIF/RctygcoUHc3a3gbhTULml2doFonjOveuGSPfLgmyERYjvHNVwg1tHeWhVwXQYkPNRkBjm3cORBPK4IOqzWztouo1W1GRI56EHgvO9ABMVp8ZvHhqtRtaph3Grq4B4FN5GhcIny4ALjbU2o/EVDUqEToALNa0aNHYF4UZQaPZ28VJtAUajH5Yu5kZjLjP4jySmvs9sRTru5yQJ05O7/NZ8qBB1NpYrDOA6Gk9jp4vtHqSZPkPFc1KEUQ8pg+AqQ5MCgvaAffyS5ffBVj0VjX80AISvb2eKudRtZVzzQed1tRKCtdTUUCtTOKU80cyqkISMEFWPCQhA4cO1XNheSdVcwoja7G3Swr8MypXrvp1KmYtacrWkAmILhckDnxVr9zMFEjEu1gXYflouVvC6cHgTcdRwjhAgTp2eqzszqorZ1NycOAT07uf5POY9wlobn4Y26ZxOn5Re2kj38cYUGuKDVbV3QphjnUKmYsa55BIIDWgkiRxWSIWn3JP9LWB44eqPQeazTRaVQoHagoQgUQxhHQ3uPj48FU5OHKjWUNn0W4YYn7tVdSmC4uaQDMXvpJ1jkvLT3hptM06AHASR4HTWDC1WLIbsYMtBpNPbMgz5yvmtNyzFdLam131iMwAA0AFtdfh5L21t0K7cMMTlBYQHEfnDDYPIjSZ7l4dlYLpq9Onwc4T2AXPpK+n1Nqt+8/dBGU0COcng2P5Z80o+QOGq7u5u7jcXUqB7nNaxhd1Ykng24tofJcvaWDNKq9h1a4g+GnyWo+zRn9PV5ZPiSrUYxxXo2bgH1ninTEuJ8AOJJ4Ac1ViWQ93YSPIlaPYFJzsHiehE1yWtIH9oaRjNlH0QecvwtAxkOJeNXFxZRnjlAu4d65+0sd0r82SnTAEBtNuVoGveTfUryxw4psqDq7u7DGJdVBdlyUy4Hhm0BJANl0MNsPAtaHVMZn5im2ALaXBJ74Cbcgf2+k5AB5/FZh4uoO9trZuBbSLsPXc59oaQeelx2jyKzxKLgllUOwoyqgUwcgvpVU5eCqWuRKB+j92UShx7D3wooqtVlOESFQo9EHMhGUYQVVGcQixyJSObFxp8EGs2u7Ns3CGPwkjhpcX8vVZlaeszNsmmb9Woe65jxv6rLhSBpUyoIqjtboVCK7wNXUao4fw5uNuC4Uru7nn+ts7Q8eGQ+a4uIZDnDtPxQICEr2qAIgohHBejZ9Km539K5zWwYLQCZ4Azp3qohLPBB9OJacCAczqAY2TEHKBfQTwlY/aFXBFrujDmvg5YDsp4jXy9Vo6dPNs3SIpT4hpgns008rr53opFbn7PdnBznVXR1bDviT8lzf+OTtHp56vSR/6Dq/BaTZFSnhdnlz8xkAkMIaZfwzESNVmztXBA2wbvGs4oPR9omFy4gPH52we9vE9v0Cu+zxwFR50s2176kaL2b2f1nB064sAA6L8YHLQaeS5W4jAKznHkAPGZ17vinBnseOvU/nd/uKmAxz6Tg+m4tcOI+fMK3a5/rFYc3v/ANxSYLZtSrnyNJ6NuZwHIEC3PX0KqNBS29h6/wDeqIDuNRkg95vPgqNp7vBlPpqLukpcdCW95FjqAs8CtJuq/qYnN/ZCi4uB0zflieJuFB2Ps5rUm9N0gkEN5QBBuvVW3h2cJy0BP/ibryXB3YbFKqZ8JES0T3+nNcFj5uUV6dr4ltWs57GhrTYAANsOwLwOYvX0VrJKjYCqPGWoSV6DS5JC1AjHeCtcZVaBRTZiolL/AHdRQM0+SYqtrkzSgMKBFDKgL/VJomj9D8kIVGswgNTZTqbGuc4VJhrcxILgRYXtdcOhu7iXaUKviwgesK3Ym8lfCE9C+A7VpEg6wewiSfFeurv5jDANSNIIFzHHxsoKmbl4wgHoXAHSS0fNEbm4o/4X+ps/FJU3xxRv0hF5sAFS/ebEnWq70sno6myNhV8NWbWqMhjAS7rNmMp4TfXRZ2u4FzoECTHAi5iy9lfb1ao3K6oSOItB7+a8RCCssSFqtATFoKqPPMKQrHU0uRBoaG8zRQbROeMmUwYBsQO/XsWbaLidOKeVEHd2vvKK2HbSawthzSSSLhoIHj6WXEF0CEWlB3sHvRlwxw7qeYFrgHZosZtEcD2obrbVo0KjjWFQhwAGSIm8zK4cXUlBpsTtDZtRxc6lXBJJLg6SSTyzW8l5MDvPTwtdz8MxxpuGUio65HMRodVwCqpUGpxG2sE92c4R2YkFwFTK2ZvAHNeLGbeL2GlTpso0iZLWSS4iIzvN3cLLjMVjCqO5sbbdOk1zKjHvzfwuyxqPG3DvVtTEYKCGUqsxbM7jbiDa/H0XCaUzDdQehtYSbRfTgPO6ucAfqF5CxPTqQVQ9XDEafv8AqqC0hdGlUka8PBPWwocLdU/6Sfke9QcjLKVwV9agWmDM++Kq5za0j370RVRHYonqMI15T5qIKAi0qBKgvaU5XnBVocgYlRCEJQPlSm6ZAidNVRWbWPgg1Xxa44qpzSPkeaIdoRKQFWRKCTPegoAiBKKBP7JQ1OAoGhEVOCXKrZS5fBAhKgKdzUpagZQpWiE7hZBS5VPCuISOQVscrmqoNurWILgVexoKppturs8KB4UyhUl6cPQXNcrxVIHMcvkvIKibP2oDiK0/Q8F5C7z490/sr3unXzVdRqK88+5UUIPNRApQCYsUIQIQjJRAUy2QO16sDlQCrGuQWAe/oi1KEVRHO5DvTMuIOic3CTo0QrmR3cDzSc/gvTSfOoQr4aLjj7ugoaUwKWOHFQILAUwSQnafNBWQlcxehVvbCCuUcqJUQLlRamATBqDzuCRwXpdTVTmoK2tVzKaFNive2yCBByjCrHBQefvTNKR2qUlBb4ps3NUh/YmD0Vb0ijj4KkuTNegXo54jxI+qihqKKABqUqKKiOKkKKIEhQFRRBawqzKoogcaIzzUUQSFbSfr6hRRBK1ARmbYcRy/RUFvmooqgZAixRRQNm80HNlRRBWbIhRRAUVFEFjQlfSUUQShTV+RRRFUupEJsqiiBHD3ZVFqiiBS0INRUQO1o4oCmffNRRQNlHG3d+yiiiD/2Q=="/>
          <p:cNvSpPr>
            <a:spLocks noChangeAspect="1" noChangeArrowheads="1"/>
          </p:cNvSpPr>
          <p:nvPr/>
        </p:nvSpPr>
        <p:spPr bwMode="auto">
          <a:xfrm>
            <a:off x="155575" y="-12874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xQUFRQWFxcYFxcXFxcXFBcXGBcXFxcVGBcYHCYeGBokGhcVHy8gJCcpLCwsFR4xNTAqNSYrLCkBCQoKDAwNFAwMFCkYFBgpKSkpKSkpKSkpKSkpKSkpKSkpKSkpKSkpKSkpKSkpKSkpKSkpKSkpKSkpKSkpKSkpKf/AABEIALcBFAMBIgACEQEDEQH/xAAbAAACAwEBAQAAAAAAAAAAAAABAgADBgUEB//EAEIQAAEDAgMECAMGAggHAAAAAAEAAhEDIQQSMQUGQVETImFxgZGh8LHB0QcUMkLh8VJyIyQzNEOSorIVFyVic4LS/8QAFgEBAQEAAAAAAAAAAAAAAAAAAAEC/8QAGBEBAQEBAQAAAAAAAAAAAAAAAAERQSH/2gAMAwEAAhEDEQA/APm4bKVtlGlQIokIBEFQG6AApiESpCBHBIrHNSxKCKynW7f0VQTZUBcl4phwRi6orIRT5ECxAadwpxQpqx4ugTMi5TKnjRAgHvwTEohSEAabp2uSNTRdAXKoJyUCEFrVISNKdBCl7UwKCgEJgEAmlACbJC1M4pEAcVJso5RoQJmURIUQKBCWE6BaggRj374pS5MxBAjChKjCgjkpCJKJVCEKQmQQEIuFksJkCz79U5HJImB9/EIAArHD4oCEztEQqKEqIotPvuujKQJkQqZAm6JKAIEpnOSkoICiHoBA2QXNKaVVKdpQEBFRBFKgUSlhQQBJUCfMoUCBpUVkjmfBRBUmStUBhAHBKrHJcqAymaUkIhUMjKnRk8CfBDKdIMoFQKtGGedGuPgVYNn1dOjf/lP0QedEBNUwj2iXNcBzII1vxSNKAQi0JiErggLXe/krSFSPfermiyBFAiUCgEogqZVCUQpTA2KDtEaaBVEQUAgITOCRpThBWDCdpSuYl0QXgo5lU1yYIpnKSoSlKgjnIFyMqQgTLKiKiBAUQqp4qyUDKOagCjKoUuVmCYDUpg6F7QeNi4A28UpATUHhr2uHAg+RBQb3eDfg0MTWpNoU4Y8tBuDE2kaDuXk/5j2M4dsnWHfouRv4P+oYiZu4HwLGkargZlMGxP2jPP8Ags8XGe3h3Kmp9oFUmejp9uvv91kyimDcO2j99wGLc+mwOo9G5mUXEuOYg8ARYjSyxELV7rCcBj/5GnyD/ksokEDkCpCZUXYGg172tfUbSadXuDi0d4aJgrVUtyqZHVxuHcbRBF50/MscAnpoNk/7OKgg9KzK6YcBY3gwZheDau5bqFMv6RriI6oiYm510C6G1aufY+G5seQL9rwe7ULHSoO3ujsZmJfUDw7K2i90iQA6IYXHkJnwRq7LwTIDsU5zuJp05aOFp1817dwT1sTz+7vhZQOQeza2yXUHCSHseJZUbOV7Tob6G+hTs2I/7r95kFvSZCIMi1nTpcyI7F19rVsmzcPTcBmcSRe4bMi3cfVe/ANzbHqAASMzvJ839UGKyye/5rubZ3dFHD06gkkwH3kdYSIsNCCFwg6PktyAMRgHkm4ZMnWW3i3aPVKOPs7YlF9BtWoXizi7IQTYuH4Trp2K2njtn0/w0atU86hEf5QY9F7djUidn2BP47agXJv+6xgKDu7Z3gZVYGUqTaYvNm3B7hK4RHamSEKoVwjn9UwqJXs5pS390F4CI1VLSRr7CdjkFhCAIUJUaVFQhBMSgg8qLCmcFXKoujkmCrY5PCCAhBzeIQKLCiNF9oLJxrncH06TvNg+izWi1O/jJqYd38WGpH0j33LLEJFM1yUKEWShyI1m7L4wOO7Wi3Gwdf1Cy4etTuj1sNjWjXoidL/gff3zWTBRVgKIclypsvmiJKjHIygQg2DDm2Of+yq7ylp18VkwVrNjmdk4kGbPt5NlZBpv3pBrNwKgD64dbMwMmLDNNzGgET4KmvsFmFpjEWxTT+AsjoAeBf8AmMHhAC9G4R61fS9P/wCtPFcXd3bfQvyvvQqdWo3UFptMcxZRXgx2OfWealQy4+AtoAOAt6LZbqjNs7EAxpUjvy66a/JZ3ejYX3atlaZpu6zHcCOU8Y+i7m4GMBbUoaF1+EkEZTrwFkoxgW03cxhbgapgQ0VPHqkrHYrDupvcx1nNcWkdoMLVbVjDbPpUoIq1bm4/DqT5wPNKPZu7VAwQzSWjPIBgm56oJtwPb3LyUNv4AM/unW4WDpvqZNrW46yrtlVizAttY5ydLXd2SdOyOfLGAoOztrbDKzWtp0W0wDJcAATryFlyoB92QCUhVBjmlc1WtcFHMQVwlLYuncEe63wQVl37pgUH0/2+iQORVkqIB6iiFKQiVYB+iUWVVUxyuY5U1G8UzEHoIGsKSkBTwg+iV9iYbF0qL34prHU6NOm5vVkdXMC4uOvWK853TwDG9bEEkCSQ9gEdkC/6rAkzrf6JZgqYNuNhbN41iIN+vwk6aeyrDsTZfCpftqG9+wrCm6WEwbwVsJhqdXoKk9K0NcA7OIPGDe0mVgQVCUCqHDuaZVgozCqHJQlLmUlQdfAbddTo1KMAtqA+BIF/RctygcoUHc3a3gbhTULml2doFonjOveuGSPfLgmyERYjvHNVwg1tHeWhVwXQYkPNRkBjm3cORBPK4IOqzWztouo1W1GRI56EHgvO9ABMVp8ZvHhqtRtaph3Grq4B4FN5GhcIny4ALjbU2o/EVDUqEToALNa0aNHYF4UZQaPZ28VJtAUajH5Yu5kZjLjP4jySmvs9sRTru5yQJ05O7/NZ8qBB1NpYrDOA6Gk9jp4vtHqSZPkPFc1KEUQ8pg+AqQ5MCgvaAffyS5ffBVj0VjX80AISvb2eKudRtZVzzQed1tRKCtdTUUCtTOKU80cyqkISMEFWPCQhA4cO1XNheSdVcwoja7G3Swr8MypXrvp1KmYtacrWkAmILhckDnxVr9zMFEjEu1gXYflouVvC6cHgTcdRwjhAgTp2eqzszqorZ1NycOAT07uf5POY9wlobn4Y26ZxOn5Re2kj38cYUGuKDVbV3QphjnUKmYsa55BIIDWgkiRxWSIWn3JP9LWB44eqPQeazTRaVQoHagoQgUQxhHQ3uPj48FU5OHKjWUNn0W4YYn7tVdSmC4uaQDMXvpJ1jkvLT3hptM06AHASR4HTWDC1WLIbsYMtBpNPbMgz5yvmtNyzFdLam131iMwAA0AFtdfh5L21t0K7cMMTlBYQHEfnDDYPIjSZ7l4dlYLpq9Onwc4T2AXPpK+n1Nqt+8/dBGU0COcng2P5Z80o+QOGq7u5u7jcXUqB7nNaxhd1Ykng24tofJcvaWDNKq9h1a4g+GnyWo+zRn9PV5ZPiSrUYxxXo2bgH1ninTEuJ8AOJJ4Ac1ViWQ93YSPIlaPYFJzsHiehE1yWtIH9oaRjNlH0QecvwtAxkOJeNXFxZRnjlAu4d65+0sd0r82SnTAEBtNuVoGveTfUryxw4psqDq7u7DGJdVBdlyUy4Hhm0BJANl0MNsPAtaHVMZn5im2ALaXBJ74Cbcgf2+k5AB5/FZh4uoO9trZuBbSLsPXc59oaQeelx2jyKzxKLgllUOwoyqgUwcgvpVU5eCqWuRKB+j92UShx7D3wooqtVlOESFQo9EHMhGUYQVVGcQixyJSObFxp8EGs2u7Ns3CGPwkjhpcX8vVZlaeszNsmmb9Woe65jxv6rLhSBpUyoIqjtboVCK7wNXUao4fw5uNuC4Uru7nn+ts7Q8eGQ+a4uIZDnDtPxQICEr2qAIgohHBejZ9Km539K5zWwYLQCZ4Azp3qohLPBB9OJacCAczqAY2TEHKBfQTwlY/aFXBFrujDmvg5YDsp4jXy9Vo6dPNs3SIpT4hpgns008rr53opFbn7PdnBznVXR1bDviT8lzf+OTtHp56vSR/6Dq/BaTZFSnhdnlz8xkAkMIaZfwzESNVmztXBA2wbvGs4oPR9omFy4gPH52we9vE9v0Cu+zxwFR50s2176kaL2b2f1nB064sAA6L8YHLQaeS5W4jAKznHkAPGZ17vinBnseOvU/nd/uKmAxz6Tg+m4tcOI+fMK3a5/rFYc3v/ANxSYLZtSrnyNJ6NuZwHIEC3PX0KqNBS29h6/wDeqIDuNRkg95vPgqNp7vBlPpqLukpcdCW95FjqAs8CtJuq/qYnN/ZCi4uB0zflieJuFB2Ps5rUm9N0gkEN5QBBuvVW3h2cJy0BP/ibryXB3YbFKqZ8JES0T3+nNcFj5uUV6dr4ltWs57GhrTYAANsOwLwOYvX0VrJKjYCqPGWoSV6DS5JC1AjHeCtcZVaBRTZiolL/AHdRQM0+SYqtrkzSgMKBFDKgL/VJomj9D8kIVGswgNTZTqbGuc4VJhrcxILgRYXtdcOhu7iXaUKviwgesK3Ym8lfCE9C+A7VpEg6wewiSfFeurv5jDANSNIIFzHHxsoKmbl4wgHoXAHSS0fNEbm4o/4X+ps/FJU3xxRv0hF5sAFS/ebEnWq70sno6myNhV8NWbWqMhjAS7rNmMp4TfXRZ2u4FzoECTHAi5iy9lfb1ao3K6oSOItB7+a8RCCssSFqtATFoKqPPMKQrHU0uRBoaG8zRQbROeMmUwYBsQO/XsWbaLidOKeVEHd2vvKK2HbSawthzSSSLhoIHj6WXEF0CEWlB3sHvRlwxw7qeYFrgHZosZtEcD2obrbVo0KjjWFQhwAGSIm8zK4cXUlBpsTtDZtRxc6lXBJJLg6SSTyzW8l5MDvPTwtdz8MxxpuGUio65HMRodVwCqpUGpxG2sE92c4R2YkFwFTK2ZvAHNeLGbeL2GlTpso0iZLWSS4iIzvN3cLLjMVjCqO5sbbdOk1zKjHvzfwuyxqPG3DvVtTEYKCGUqsxbM7jbiDa/H0XCaUzDdQehtYSbRfTgPO6ucAfqF5CxPTqQVQ9XDEafv8AqqC0hdGlUka8PBPWwocLdU/6Sfke9QcjLKVwV9agWmDM++Kq5za0j370RVRHYonqMI15T5qIKAi0qBKgvaU5XnBVocgYlRCEJQPlSm6ZAidNVRWbWPgg1Xxa44qpzSPkeaIdoRKQFWRKCTPegoAiBKKBP7JQ1OAoGhEVOCXKrZS5fBAhKgKdzUpagZQpWiE7hZBS5VPCuISOQVscrmqoNurWILgVexoKppturs8KB4UyhUl6cPQXNcrxVIHMcvkvIKibP2oDiK0/Q8F5C7z490/sr3unXzVdRqK88+5UUIPNRApQCYsUIQIQjJRAUy2QO16sDlQCrGuQWAe/oi1KEVRHO5DvTMuIOic3CTo0QrmR3cDzSc/gvTSfOoQr4aLjj7ugoaUwKWOHFQILAUwSQnafNBWQlcxehVvbCCuUcqJUQLlRamATBqDzuCRwXpdTVTmoK2tVzKaFNive2yCBByjCrHBQefvTNKR2qUlBb4ps3NUh/YmD0Vb0ijj4KkuTNegXo54jxI+qihqKKABqUqKKiOKkKKIEhQFRRBawqzKoogcaIzzUUQSFbSfr6hRRBK1ARmbYcRy/RUFvmooqgZAixRRQNm80HNlRRBWbIhRRAUVFEFjQlfSUUQShTV+RRRFUupEJsqiiBHD3ZVFqiiBS0INRUQO1o4oCmffNRRQNlHG3d+yiiiD/2Q=="/>
          <p:cNvSpPr>
            <a:spLocks noChangeAspect="1" noChangeArrowheads="1"/>
          </p:cNvSpPr>
          <p:nvPr/>
        </p:nvSpPr>
        <p:spPr bwMode="auto">
          <a:xfrm>
            <a:off x="307975" y="-11350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Question: How do you define </a:t>
            </a:r>
            <a:r>
              <a:rPr lang="en-US" sz="3600" b="1" dirty="0"/>
              <a:t>personality</a:t>
            </a:r>
            <a:r>
              <a:rPr lang="en-US" sz="3600" i="1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828800"/>
            <a:ext cx="8226425" cy="3913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Personality is the distinctive way that a person thinks, feels, and behaves.</a:t>
            </a:r>
          </a:p>
        </p:txBody>
      </p:sp>
      <p:sp>
        <p:nvSpPr>
          <p:cNvPr id="4" name="AutoShape 2" descr="data:image/jpeg;base64,/9j/4AAQSkZJRgABAQAAAQABAAD/2wCEAAkGBhQSERQUExQUFRQWFxcYFxcXFxcXFBcXGBcXFxcVGBcYHCYeGBokGhcVHy8gJCcpLCwsFR4xNTAqNSYrLCkBCQoKDAwNFAwMFCkYFBgpKSkpKSkpKSkpKSkpKSkpKSkpKSkpKSkpKSkpKSkpKSkpKSkpKSkpKSkpKSkpKSkpKf/AABEIALcBFAMBIgACEQEDEQH/xAAbAAACAwEBAQAAAAAAAAAAAAABAgADBgUEB//EAEIQAAEDAgMECAMGAggHAAAAAAEAAhEDIQQSMQUGQVETImFxgZGh8LHB0QcUMkLh8VJyIyQzNEOSorIVFyVic4LS/8QAFgEBAQEAAAAAAAAAAAAAAAAAAAEC/8QAGBEBAQEBAQAAAAAAAAAAAAAAAAERQSH/2gAMAwEAAhEDEQA/APm4bKVtlGlQIokIBEFQG6AApiESpCBHBIrHNSxKCKynW7f0VQTZUBcl4phwRi6orIRT5ECxAadwpxQpqx4ugTMi5TKnjRAgHvwTEohSEAabp2uSNTRdAXKoJyUCEFrVISNKdBCl7UwKCgEJgEAmlACbJC1M4pEAcVJso5RoQJmURIUQKBCWE6BaggRj374pS5MxBAjChKjCgjkpCJKJVCEKQmQQEIuFksJkCz79U5HJImB9/EIAArHD4oCEztEQqKEqIotPvuujKQJkQqZAm6JKAIEpnOSkoICiHoBA2QXNKaVVKdpQEBFRBFKgUSlhQQBJUCfMoUCBpUVkjmfBRBUmStUBhAHBKrHJcqAymaUkIhUMjKnRk8CfBDKdIMoFQKtGGedGuPgVYNn1dOjf/lP0QedEBNUwj2iXNcBzII1vxSNKAQi0JiErggLXe/krSFSPfermiyBFAiUCgEogqZVCUQpTA2KDtEaaBVEQUAgITOCRpThBWDCdpSuYl0QXgo5lU1yYIpnKSoSlKgjnIFyMqQgTLKiKiBAUQqp4qyUDKOagCjKoUuVmCYDUpg6F7QeNi4A28UpATUHhr2uHAg+RBQb3eDfg0MTWpNoU4Y8tBuDE2kaDuXk/5j2M4dsnWHfouRv4P+oYiZu4HwLGkargZlMGxP2jPP8Ags8XGe3h3Kmp9oFUmejp9uvv91kyimDcO2j99wGLc+mwOo9G5mUXEuOYg8ARYjSyxELV7rCcBj/5GnyD/ksokEDkCpCZUXYGg172tfUbSadXuDi0d4aJgrVUtyqZHVxuHcbRBF50/MscAnpoNk/7OKgg9KzK6YcBY3gwZheDau5bqFMv6RriI6oiYm510C6G1aufY+G5seQL9rwe7ULHSoO3ujsZmJfUDw7K2i90iQA6IYXHkJnwRq7LwTIDsU5zuJp05aOFp1817dwT1sTz+7vhZQOQeza2yXUHCSHseJZUbOV7Tob6G+hTs2I/7r95kFvSZCIMi1nTpcyI7F19rVsmzcPTcBmcSRe4bMi3cfVe/ANzbHqAASMzvJ839UGKyye/5rubZ3dFHD06gkkwH3kdYSIsNCCFwg6PktyAMRgHkm4ZMnWW3i3aPVKOPs7YlF9BtWoXizi7IQTYuH4Trp2K2njtn0/w0atU86hEf5QY9F7djUidn2BP47agXJv+6xgKDu7Z3gZVYGUqTaYvNm3B7hK4RHamSEKoVwjn9UwqJXs5pS390F4CI1VLSRr7CdjkFhCAIUJUaVFQhBMSgg8qLCmcFXKoujkmCrY5PCCAhBzeIQKLCiNF9oLJxrncH06TvNg+izWi1O/jJqYd38WGpH0j33LLEJFM1yUKEWShyI1m7L4wOO7Wi3Gwdf1Cy4etTuj1sNjWjXoidL/gff3zWTBRVgKIclypsvmiJKjHIygQg2DDm2Of+yq7ylp18VkwVrNjmdk4kGbPt5NlZBpv3pBrNwKgD64dbMwMmLDNNzGgET4KmvsFmFpjEWxTT+AsjoAeBf8AmMHhAC9G4R61fS9P/wCtPFcXd3bfQvyvvQqdWo3UFptMcxZRXgx2OfWealQy4+AtoAOAt6LZbqjNs7EAxpUjvy66a/JZ3ejYX3atlaZpu6zHcCOU8Y+i7m4GMBbUoaF1+EkEZTrwFkoxgW03cxhbgapgQ0VPHqkrHYrDupvcx1nNcWkdoMLVbVjDbPpUoIq1bm4/DqT5wPNKPZu7VAwQzSWjPIBgm56oJtwPb3LyUNv4AM/unW4WDpvqZNrW46yrtlVizAttY5ydLXd2SdOyOfLGAoOztrbDKzWtp0W0wDJcAATryFlyoB92QCUhVBjmlc1WtcFHMQVwlLYuncEe63wQVl37pgUH0/2+iQORVkqIB6iiFKQiVYB+iUWVVUxyuY5U1G8UzEHoIGsKSkBTwg+iV9iYbF0qL34prHU6NOm5vVkdXMC4uOvWK853TwDG9bEEkCSQ9gEdkC/6rAkzrf6JZgqYNuNhbN41iIN+vwk6aeyrDsTZfCpftqG9+wrCm6WEwbwVsJhqdXoKk9K0NcA7OIPGDe0mVgQVCUCqHDuaZVgozCqHJQlLmUlQdfAbddTo1KMAtqA+BIF/RctygcoUHc3a3gbhTULml2doFonjOveuGSPfLgmyERYjvHNVwg1tHeWhVwXQYkPNRkBjm3cORBPK4IOqzWztouo1W1GRI56EHgvO9ABMVp8ZvHhqtRtaph3Grq4B4FN5GhcIny4ALjbU2o/EVDUqEToALNa0aNHYF4UZQaPZ28VJtAUajH5Yu5kZjLjP4jySmvs9sRTru5yQJ05O7/NZ8qBB1NpYrDOA6Gk9jp4vtHqSZPkPFc1KEUQ8pg+AqQ5MCgvaAffyS5ffBVj0VjX80AISvb2eKudRtZVzzQed1tRKCtdTUUCtTOKU80cyqkISMEFWPCQhA4cO1XNheSdVcwoja7G3Swr8MypXrvp1KmYtacrWkAmILhckDnxVr9zMFEjEu1gXYflouVvC6cHgTcdRwjhAgTp2eqzszqorZ1NycOAT07uf5POY9wlobn4Y26ZxOn5Re2kj38cYUGuKDVbV3QphjnUKmYsa55BIIDWgkiRxWSIWn3JP9LWB44eqPQeazTRaVQoHagoQgUQxhHQ3uPj48FU5OHKjWUNn0W4YYn7tVdSmC4uaQDMXvpJ1jkvLT3hptM06AHASR4HTWDC1WLIbsYMtBpNPbMgz5yvmtNyzFdLam131iMwAA0AFtdfh5L21t0K7cMMTlBYQHEfnDDYPIjSZ7l4dlYLpq9Onwc4T2AXPpK+n1Nqt+8/dBGU0COcng2P5Z80o+QOGq7u5u7jcXUqB7nNaxhd1Ykng24tofJcvaWDNKq9h1a4g+GnyWo+zRn9PV5ZPiSrUYxxXo2bgH1ninTEuJ8AOJJ4Ac1ViWQ93YSPIlaPYFJzsHiehE1yWtIH9oaRjNlH0QecvwtAxkOJeNXFxZRnjlAu4d65+0sd0r82SnTAEBtNuVoGveTfUryxw4psqDq7u7DGJdVBdlyUy4Hhm0BJANl0MNsPAtaHVMZn5im2ALaXBJ74Cbcgf2+k5AB5/FZh4uoO9trZuBbSLsPXc59oaQeelx2jyKzxKLgllUOwoyqgUwcgvpVU5eCqWuRKB+j92UShx7D3wooqtVlOESFQo9EHMhGUYQVVGcQixyJSObFxp8EGs2u7Ns3CGPwkjhpcX8vVZlaeszNsmmb9Woe65jxv6rLhSBpUyoIqjtboVCK7wNXUao4fw5uNuC4Uru7nn+ts7Q8eGQ+a4uIZDnDtPxQICEr2qAIgohHBejZ9Km539K5zWwYLQCZ4Azp3qohLPBB9OJacCAczqAY2TEHKBfQTwlY/aFXBFrujDmvg5YDsp4jXy9Vo6dPNs3SIpT4hpgns008rr53opFbn7PdnBznVXR1bDviT8lzf+OTtHp56vSR/6Dq/BaTZFSnhdnlz8xkAkMIaZfwzESNVmztXBA2wbvGs4oPR9omFy4gPH52we9vE9v0Cu+zxwFR50s2176kaL2b2f1nB064sAA6L8YHLQaeS5W4jAKznHkAPGZ17vinBnseOvU/nd/uKmAxz6Tg+m4tcOI+fMK3a5/rFYc3v/ANxSYLZtSrnyNJ6NuZwHIEC3PX0KqNBS29h6/wDeqIDuNRkg95vPgqNp7vBlPpqLukpcdCW95FjqAs8CtJuq/qYnN/ZCi4uB0zflieJuFB2Ps5rUm9N0gkEN5QBBuvVW3h2cJy0BP/ibryXB3YbFKqZ8JES0T3+nNcFj5uUV6dr4ltWs57GhrTYAANsOwLwOYvX0VrJKjYCqPGWoSV6DS5JC1AjHeCtcZVaBRTZiolL/AHdRQM0+SYqtrkzSgMKBFDKgL/VJomj9D8kIVGswgNTZTqbGuc4VJhrcxILgRYXtdcOhu7iXaUKviwgesK3Ym8lfCE9C+A7VpEg6wewiSfFeurv5jDANSNIIFzHHxsoKmbl4wgHoXAHSS0fNEbm4o/4X+ps/FJU3xxRv0hF5sAFS/ebEnWq70sno6myNhV8NWbWqMhjAS7rNmMp4TfXRZ2u4FzoECTHAi5iy9lfb1ao3K6oSOItB7+a8RCCssSFqtATFoKqPPMKQrHU0uRBoaG8zRQbROeMmUwYBsQO/XsWbaLidOKeVEHd2vvKK2HbSawthzSSSLhoIHj6WXEF0CEWlB3sHvRlwxw7qeYFrgHZosZtEcD2obrbVo0KjjWFQhwAGSIm8zK4cXUlBpsTtDZtRxc6lXBJJLg6SSTyzW8l5MDvPTwtdz8MxxpuGUio65HMRodVwCqpUGpxG2sE92c4R2YkFwFTK2ZvAHNeLGbeL2GlTpso0iZLWSS4iIzvN3cLLjMVjCqO5sbbdOk1zKjHvzfwuyxqPG3DvVtTEYKCGUqsxbM7jbiDa/H0XCaUzDdQehtYSbRfTgPO6ucAfqF5CxPTqQVQ9XDEafv8AqqC0hdGlUka8PBPWwocLdU/6Sfke9QcjLKVwV9agWmDM++Kq5za0j370RVRHYonqMI15T5qIKAi0qBKgvaU5XnBVocgYlRCEJQPlSm6ZAidNVRWbWPgg1Xxa44qpzSPkeaIdoRKQFWRKCTPegoAiBKKBP7JQ1OAoGhEVOCXKrZS5fBAhKgKdzUpagZQpWiE7hZBS5VPCuISOQVscrmqoNurWILgVexoKppturs8KB4UyhUl6cPQXNcrxVIHMcvkvIKibP2oDiK0/Q8F5C7z490/sr3unXzVdRqK88+5UUIPNRApQCYsUIQIQjJRAUy2QO16sDlQCrGuQWAe/oi1KEVRHO5DvTMuIOic3CTo0QrmR3cDzSc/gvTSfOoQr4aLjj7ugoaUwKWOHFQILAUwSQnafNBWQlcxehVvbCCuUcqJUQLlRamATBqDzuCRwXpdTVTmoK2tVzKaFNive2yCBByjCrHBQefvTNKR2qUlBb4ps3NUh/YmD0Vb0ijj4KkuTNegXo54jxI+qihqKKABqUqKKiOKkKKIEhQFRRBawqzKoogcaIzzUUQSFbSfr6hRRBK1ARmbYcRy/RUFvmooqgZAixRRQNm80HNlRRBWbIhRRAUVFEFjQlfSUUQShTV+RRRFUupEJsqiiBHD3ZVFqiiBS0INRUQO1o4oCmffNRRQNlHG3d+yiiiD/2Q=="/>
          <p:cNvSpPr>
            <a:spLocks noChangeAspect="1" noChangeArrowheads="1"/>
          </p:cNvSpPr>
          <p:nvPr/>
        </p:nvSpPr>
        <p:spPr bwMode="auto">
          <a:xfrm>
            <a:off x="155575" y="-12874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xQUFRQWFxcYFxcXFxcXFBcXGBcXFxcVGBcYHCYeGBokGhcVHy8gJCcpLCwsFR4xNTAqNSYrLCkBCQoKDAwNFAwMFCkYFBgpKSkpKSkpKSkpKSkpKSkpKSkpKSkpKSkpKSkpKSkpKSkpKSkpKSkpKSkpKSkpKSkpKf/AABEIALcBFAMBIgACEQEDEQH/xAAbAAACAwEBAQAAAAAAAAAAAAABAgADBgUEB//EAEIQAAEDAgMECAMGAggHAAAAAAEAAhEDIQQSMQUGQVETImFxgZGh8LHB0QcUMkLh8VJyIyQzNEOSorIVFyVic4LS/8QAFgEBAQEAAAAAAAAAAAAAAAAAAAEC/8QAGBEBAQEBAQAAAAAAAAAAAAAAAAERQSH/2gAMAwEAAhEDEQA/APm4bKVtlGlQIokIBEFQG6AApiESpCBHBIrHNSxKCKynW7f0VQTZUBcl4phwRi6orIRT5ECxAadwpxQpqx4ugTMi5TKnjRAgHvwTEohSEAabp2uSNTRdAXKoJyUCEFrVISNKdBCl7UwKCgEJgEAmlACbJC1M4pEAcVJso5RoQJmURIUQKBCWE6BaggRj374pS5MxBAjChKjCgjkpCJKJVCEKQmQQEIuFksJkCz79U5HJImB9/EIAArHD4oCEztEQqKEqIotPvuujKQJkQqZAm6JKAIEpnOSkoICiHoBA2QXNKaVVKdpQEBFRBFKgUSlhQQBJUCfMoUCBpUVkjmfBRBUmStUBhAHBKrHJcqAymaUkIhUMjKnRk8CfBDKdIMoFQKtGGedGuPgVYNn1dOjf/lP0QedEBNUwj2iXNcBzII1vxSNKAQi0JiErggLXe/krSFSPfermiyBFAiUCgEogqZVCUQpTA2KDtEaaBVEQUAgITOCRpThBWDCdpSuYl0QXgo5lU1yYIpnKSoSlKgjnIFyMqQgTLKiKiBAUQqp4qyUDKOagCjKoUuVmCYDUpg6F7QeNi4A28UpATUHhr2uHAg+RBQb3eDfg0MTWpNoU4Y8tBuDE2kaDuXk/5j2M4dsnWHfouRv4P+oYiZu4HwLGkargZlMGxP2jPP8Ags8XGe3h3Kmp9oFUmejp9uvv91kyimDcO2j99wGLc+mwOo9G5mUXEuOYg8ARYjSyxELV7rCcBj/5GnyD/ksokEDkCpCZUXYGg172tfUbSadXuDi0d4aJgrVUtyqZHVxuHcbRBF50/MscAnpoNk/7OKgg9KzK6YcBY3gwZheDau5bqFMv6RriI6oiYm510C6G1aufY+G5seQL9rwe7ULHSoO3ujsZmJfUDw7K2i90iQA6IYXHkJnwRq7LwTIDsU5zuJp05aOFp1817dwT1sTz+7vhZQOQeza2yXUHCSHseJZUbOV7Tob6G+hTs2I/7r95kFvSZCIMi1nTpcyI7F19rVsmzcPTcBmcSRe4bMi3cfVe/ANzbHqAASMzvJ839UGKyye/5rubZ3dFHD06gkkwH3kdYSIsNCCFwg6PktyAMRgHkm4ZMnWW3i3aPVKOPs7YlF9BtWoXizi7IQTYuH4Trp2K2njtn0/w0atU86hEf5QY9F7djUidn2BP47agXJv+6xgKDu7Z3gZVYGUqTaYvNm3B7hK4RHamSEKoVwjn9UwqJXs5pS390F4CI1VLSRr7CdjkFhCAIUJUaVFQhBMSgg8qLCmcFXKoujkmCrY5PCCAhBzeIQKLCiNF9oLJxrncH06TvNg+izWi1O/jJqYd38WGpH0j33LLEJFM1yUKEWShyI1m7L4wOO7Wi3Gwdf1Cy4etTuj1sNjWjXoidL/gff3zWTBRVgKIclypsvmiJKjHIygQg2DDm2Of+yq7ylp18VkwVrNjmdk4kGbPt5NlZBpv3pBrNwKgD64dbMwMmLDNNzGgET4KmvsFmFpjEWxTT+AsjoAeBf8AmMHhAC9G4R61fS9P/wCtPFcXd3bfQvyvvQqdWo3UFptMcxZRXgx2OfWealQy4+AtoAOAt6LZbqjNs7EAxpUjvy66a/JZ3ejYX3atlaZpu6zHcCOU8Y+i7m4GMBbUoaF1+EkEZTrwFkoxgW03cxhbgapgQ0VPHqkrHYrDupvcx1nNcWkdoMLVbVjDbPpUoIq1bm4/DqT5wPNKPZu7VAwQzSWjPIBgm56oJtwPb3LyUNv4AM/unW4WDpvqZNrW46yrtlVizAttY5ydLXd2SdOyOfLGAoOztrbDKzWtp0W0wDJcAATryFlyoB92QCUhVBjmlc1WtcFHMQVwlLYuncEe63wQVl37pgUH0/2+iQORVkqIB6iiFKQiVYB+iUWVVUxyuY5U1G8UzEHoIGsKSkBTwg+iV9iYbF0qL34prHU6NOm5vVkdXMC4uOvWK853TwDG9bEEkCSQ9gEdkC/6rAkzrf6JZgqYNuNhbN41iIN+vwk6aeyrDsTZfCpftqG9+wrCm6WEwbwVsJhqdXoKk9K0NcA7OIPGDe0mVgQVCUCqHDuaZVgozCqHJQlLmUlQdfAbddTo1KMAtqA+BIF/RctygcoUHc3a3gbhTULml2doFonjOveuGSPfLgmyERYjvHNVwg1tHeWhVwXQYkPNRkBjm3cORBPK4IOqzWztouo1W1GRI56EHgvO9ABMVp8ZvHhqtRtaph3Grq4B4FN5GhcIny4ALjbU2o/EVDUqEToALNa0aNHYF4UZQaPZ28VJtAUajH5Yu5kZjLjP4jySmvs9sRTru5yQJ05O7/NZ8qBB1NpYrDOA6Gk9jp4vtHqSZPkPFc1KEUQ8pg+AqQ5MCgvaAffyS5ffBVj0VjX80AISvb2eKudRtZVzzQed1tRKCtdTUUCtTOKU80cyqkISMEFWPCQhA4cO1XNheSdVcwoja7G3Swr8MypXrvp1KmYtacrWkAmILhckDnxVr9zMFEjEu1gXYflouVvC6cHgTcdRwjhAgTp2eqzszqorZ1NycOAT07uf5POY9wlobn4Y26ZxOn5Re2kj38cYUGuKDVbV3QphjnUKmYsa55BIIDWgkiRxWSIWn3JP9LWB44eqPQeazTRaVQoHagoQgUQxhHQ3uPj48FU5OHKjWUNn0W4YYn7tVdSmC4uaQDMXvpJ1jkvLT3hptM06AHASR4HTWDC1WLIbsYMtBpNPbMgz5yvmtNyzFdLam131iMwAA0AFtdfh5L21t0K7cMMTlBYQHEfnDDYPIjSZ7l4dlYLpq9Onwc4T2AXPpK+n1Nqt+8/dBGU0COcng2P5Z80o+QOGq7u5u7jcXUqB7nNaxhd1Ykng24tofJcvaWDNKq9h1a4g+GnyWo+zRn9PV5ZPiSrUYxxXo2bgH1ninTEuJ8AOJJ4Ac1ViWQ93YSPIlaPYFJzsHiehE1yWtIH9oaRjNlH0QecvwtAxkOJeNXFxZRnjlAu4d65+0sd0r82SnTAEBtNuVoGveTfUryxw4psqDq7u7DGJdVBdlyUy4Hhm0BJANl0MNsPAtaHVMZn5im2ALaXBJ74Cbcgf2+k5AB5/FZh4uoO9trZuBbSLsPXc59oaQeelx2jyKzxKLgllUOwoyqgUwcgvpVU5eCqWuRKB+j92UShx7D3wooqtVlOESFQo9EHMhGUYQVVGcQixyJSObFxp8EGs2u7Ns3CGPwkjhpcX8vVZlaeszNsmmb9Woe65jxv6rLhSBpUyoIqjtboVCK7wNXUao4fw5uNuC4Uru7nn+ts7Q8eGQ+a4uIZDnDtPxQICEr2qAIgohHBejZ9Km539K5zWwYLQCZ4Azp3qohLPBB9OJacCAczqAY2TEHKBfQTwlY/aFXBFrujDmvg5YDsp4jXy9Vo6dPNs3SIpT4hpgns008rr53opFbn7PdnBznVXR1bDviT8lzf+OTtHp56vSR/6Dq/BaTZFSnhdnlz8xkAkMIaZfwzESNVmztXBA2wbvGs4oPR9omFy4gPH52we9vE9v0Cu+zxwFR50s2176kaL2b2f1nB064sAA6L8YHLQaeS5W4jAKznHkAPGZ17vinBnseOvU/nd/uKmAxz6Tg+m4tcOI+fMK3a5/rFYc3v/ANxSYLZtSrnyNJ6NuZwHIEC3PX0KqNBS29h6/wDeqIDuNRkg95vPgqNp7vBlPpqLukpcdCW95FjqAs8CtJuq/qYnN/ZCi4uB0zflieJuFB2Ps5rUm9N0gkEN5QBBuvVW3h2cJy0BP/ibryXB3YbFKqZ8JES0T3+nNcFj5uUV6dr4ltWs57GhrTYAANsOwLwOYvX0VrJKjYCqPGWoSV6DS5JC1AjHeCtcZVaBRTZiolL/AHdRQM0+SYqtrkzSgMKBFDKgL/VJomj9D8kIVGswgNTZTqbGuc4VJhrcxILgRYXtdcOhu7iXaUKviwgesK3Ym8lfCE9C+A7VpEg6wewiSfFeurv5jDANSNIIFzHHxsoKmbl4wgHoXAHSS0fNEbm4o/4X+ps/FJU3xxRv0hF5sAFS/ebEnWq70sno6myNhV8NWbWqMhjAS7rNmMp4TfXRZ2u4FzoECTHAi5iy9lfb1ao3K6oSOItB7+a8RCCssSFqtATFoKqPPMKQrHU0uRBoaG8zRQbROeMmUwYBsQO/XsWbaLidOKeVEHd2vvKK2HbSawthzSSSLhoIHj6WXEF0CEWlB3sHvRlwxw7qeYFrgHZosZtEcD2obrbVo0KjjWFQhwAGSIm8zK4cXUlBpsTtDZtRxc6lXBJJLg6SSTyzW8l5MDvPTwtdz8MxxpuGUio65HMRodVwCqpUGpxG2sE92c4R2YkFwFTK2ZvAHNeLGbeL2GlTpso0iZLWSS4iIzvN3cLLjMVjCqO5sbbdOk1zKjHvzfwuyxqPG3DvVtTEYKCGUqsxbM7jbiDa/H0XCaUzDdQehtYSbRfTgPO6ucAfqF5CxPTqQVQ9XDEafv8AqqC0hdGlUka8PBPWwocLdU/6Sfke9QcjLKVwV9agWmDM++Kq5za0j370RVRHYonqMI15T5qIKAi0qBKgvaU5XnBVocgYlRCEJQPlSm6ZAidNVRWbWPgg1Xxa44qpzSPkeaIdoRKQFWRKCTPegoAiBKKBP7JQ1OAoGhEVOCXKrZS5fBAhKgKdzUpagZQpWiE7hZBS5VPCuISOQVscrmqoNurWILgVexoKppturs8KB4UyhUl6cPQXNcrxVIHMcvkvIKibP2oDiK0/Q8F5C7z490/sr3unXzVdRqK88+5UUIPNRApQCYsUIQIQjJRAUy2QO16sDlQCrGuQWAe/oi1KEVRHO5DvTMuIOic3CTo0QrmR3cDzSc/gvTSfOoQr4aLjj7ugoaUwKWOHFQILAUwSQnafNBWQlcxehVvbCCuUcqJUQLlRamATBqDzuCRwXpdTVTmoK2tVzKaFNive2yCBByjCrHBQefvTNKR2qUlBb4ps3NUh/YmD0Vb0ijj4KkuTNegXo54jxI+qihqKKABqUqKKiOKkKKIEhQFRRBawqzKoogcaIzzUUQSFbSfr6hRRBK1ARmbYcRy/RUFvmooqgZAixRRQNm80HNlRRBWbIhRRAUVFEFjQlfSUUQShTV+RRRFUupEJsqiiBHD3ZVFqiiBS0INRUQO1o4oCmffNRRQNlHG3d+yiiiD/2Q=="/>
          <p:cNvSpPr>
            <a:spLocks noChangeAspect="1" noChangeArrowheads="1"/>
          </p:cNvSpPr>
          <p:nvPr/>
        </p:nvSpPr>
        <p:spPr bwMode="auto">
          <a:xfrm>
            <a:off x="307975" y="-11350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6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Enculturation and Self-Awareness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 b="1" dirty="0"/>
              <a:t>Enculturation</a:t>
            </a:r>
            <a:r>
              <a:rPr lang="en-US" altLang="en-US" sz="3200" dirty="0"/>
              <a:t>, the process by which individuals become members of their society, begins soon after birth: </a:t>
            </a:r>
          </a:p>
          <a:p>
            <a:endParaRPr lang="en-US" altLang="en-US" sz="1000" dirty="0"/>
          </a:p>
          <a:p>
            <a:pPr lvl="1"/>
            <a:r>
              <a:rPr lang="en-US" altLang="en-US" dirty="0"/>
              <a:t>For enculturation to proceed, individuals must possess </a:t>
            </a:r>
            <a:r>
              <a:rPr lang="en-US" altLang="en-US" b="1" dirty="0"/>
              <a:t>self-awareness</a:t>
            </a:r>
            <a:r>
              <a:rPr lang="en-US" altLang="en-US" dirty="0"/>
              <a:t>, the ability to perceive and reflect upon themselves as individuals.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210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Naming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Personal names are important devices for self-definition in all cultures:</a:t>
            </a:r>
          </a:p>
          <a:p>
            <a:endParaRPr lang="en-US" altLang="en-US" sz="1000" dirty="0"/>
          </a:p>
          <a:p>
            <a:pPr lvl="1"/>
            <a:r>
              <a:rPr lang="en-US" altLang="en-US" dirty="0"/>
              <a:t>Many cultures mark the naming of a child with a special event or ritual known as a </a:t>
            </a:r>
            <a:r>
              <a:rPr lang="en-US" altLang="en-US" b="1" dirty="0"/>
              <a:t>naming ceremony.</a:t>
            </a:r>
            <a:endParaRPr lang="en-US" dirty="0"/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9254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1524</Words>
  <Application>Microsoft Office PowerPoint</Application>
  <PresentationFormat>On-screen Show (4:3)</PresentationFormat>
  <Paragraphs>133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Algerian</vt:lpstr>
      <vt:lpstr>Arial</vt:lpstr>
      <vt:lpstr>Calibri</vt:lpstr>
      <vt:lpstr>Gill Sans MT</vt:lpstr>
      <vt:lpstr>Times New Roman</vt:lpstr>
      <vt:lpstr>Tw Cen MT</vt:lpstr>
      <vt:lpstr>Tw Cen MT Condensed</vt:lpstr>
      <vt:lpstr>Wingdings</vt:lpstr>
      <vt:lpstr>Wingdings 2</vt:lpstr>
      <vt:lpstr>Wingdings 3</vt:lpstr>
      <vt:lpstr>Gallery</vt:lpstr>
      <vt:lpstr>Integral</vt:lpstr>
      <vt:lpstr> Social Identity, Personality, and Gender   Dr. Krause</vt:lpstr>
      <vt:lpstr>Questions for You</vt:lpstr>
      <vt:lpstr>Questions for You</vt:lpstr>
      <vt:lpstr>Self-Awareness</vt:lpstr>
      <vt:lpstr>CONSIDER THIS</vt:lpstr>
      <vt:lpstr>Question: How do you define personality?</vt:lpstr>
      <vt:lpstr>Question: How do you define personality?</vt:lpstr>
      <vt:lpstr>Enculturation and Self-Awareness</vt:lpstr>
      <vt:lpstr>Personal Naming</vt:lpstr>
      <vt:lpstr>Personal Naming</vt:lpstr>
      <vt:lpstr>Self-Awareness and Orientations</vt:lpstr>
      <vt:lpstr>Spatial Orientation</vt:lpstr>
      <vt:lpstr>Culture and Personality</vt:lpstr>
      <vt:lpstr>Dependence Training</vt:lpstr>
      <vt:lpstr>Independence Training</vt:lpstr>
      <vt:lpstr>Interdependence Training</vt:lpstr>
      <vt:lpstr>Childrearing among the Ju/’hoansi</vt:lpstr>
      <vt:lpstr>Group Personality</vt:lpstr>
      <vt:lpstr>National Character</vt:lpstr>
      <vt:lpstr>Core Values</vt:lpstr>
      <vt:lpstr>Culture and Personality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 and gender alternatives occur under many different circumstances</vt:lpstr>
      <vt:lpstr>Sex and gender alternatives occur under many different circumstances</vt:lpstr>
      <vt:lpstr>Alternative Genders</vt:lpstr>
      <vt:lpstr>Transgenders</vt:lpstr>
      <vt:lpstr>What is the role of normal and abnormal behavior in religious context in our society?</vt:lpstr>
      <vt:lpstr>Margaret Mead</vt:lpstr>
      <vt:lpstr>PowerPoint Presentation</vt:lpstr>
      <vt:lpstr>PowerPoint Presentation</vt:lpstr>
      <vt:lpstr>PowerPoint Presentation</vt:lpstr>
      <vt:lpstr>How much of the way humans think about sex and gender has to do with our binary thinking?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Social Identity, Personality, and Gender   Dr. Krause</dc:title>
  <dc:creator>stefan krause</dc:creator>
  <cp:lastModifiedBy>Stefan M Krause</cp:lastModifiedBy>
  <cp:revision>9</cp:revision>
  <dcterms:created xsi:type="dcterms:W3CDTF">2018-10-22T12:01:42Z</dcterms:created>
  <dcterms:modified xsi:type="dcterms:W3CDTF">2021-03-30T15:31:25Z</dcterms:modified>
</cp:coreProperties>
</file>